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1"/>
  </p:notesMasterIdLst>
  <p:sldIdLst>
    <p:sldId id="256" r:id="rId2"/>
    <p:sldId id="257" r:id="rId3"/>
    <p:sldId id="258" r:id="rId4"/>
    <p:sldId id="259" r:id="rId5"/>
    <p:sldId id="260" r:id="rId6"/>
    <p:sldId id="261" r:id="rId7"/>
    <p:sldId id="273" r:id="rId8"/>
    <p:sldId id="262" r:id="rId9"/>
    <p:sldId id="276" r:id="rId10"/>
    <p:sldId id="277" r:id="rId11"/>
    <p:sldId id="278" r:id="rId12"/>
    <p:sldId id="263" r:id="rId13"/>
    <p:sldId id="264" r:id="rId14"/>
    <p:sldId id="265" r:id="rId15"/>
    <p:sldId id="266" r:id="rId16"/>
    <p:sldId id="267" r:id="rId17"/>
    <p:sldId id="268" r:id="rId18"/>
    <p:sldId id="269" r:id="rId19"/>
    <p:sldId id="270" r:id="rId20"/>
    <p:sldId id="271" r:id="rId21"/>
    <p:sldId id="274" r:id="rId22"/>
    <p:sldId id="275" r:id="rId23"/>
    <p:sldId id="279" r:id="rId24"/>
    <p:sldId id="280" r:id="rId25"/>
    <p:sldId id="281" r:id="rId26"/>
    <p:sldId id="282" r:id="rId27"/>
    <p:sldId id="283" r:id="rId28"/>
    <p:sldId id="284" r:id="rId29"/>
    <p:sldId id="27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p:normalViewPr>
  <p:slideViewPr>
    <p:cSldViewPr snapToGrid="0">
      <p:cViewPr varScale="1">
        <p:scale>
          <a:sx n="53" d="100"/>
          <a:sy n="53" d="100"/>
        </p:scale>
        <p:origin x="48" y="5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notesViewPr>
    <p:cSldViewPr snapToGrid="0">
      <p:cViewPr varScale="1">
        <p:scale>
          <a:sx n="83" d="100"/>
          <a:sy n="83" d="100"/>
        </p:scale>
        <p:origin x="393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17.xml"/><Relationship Id="rId7" Type="http://schemas.openxmlformats.org/officeDocument/2006/relationships/slide" Target="slides/slide21.xml"/><Relationship Id="rId2" Type="http://schemas.openxmlformats.org/officeDocument/2006/relationships/slide" Target="slides/slide15.xml"/><Relationship Id="rId1" Type="http://schemas.openxmlformats.org/officeDocument/2006/relationships/slide" Target="slides/slide8.xml"/><Relationship Id="rId6" Type="http://schemas.openxmlformats.org/officeDocument/2006/relationships/slide" Target="slides/slide20.xml"/><Relationship Id="rId5" Type="http://schemas.openxmlformats.org/officeDocument/2006/relationships/slide" Target="slides/slide19.xml"/><Relationship Id="rId4"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9C534A-A612-43FA-8DBF-270A107BC2E3}" type="datetimeFigureOut">
              <a:rPr lang="en-GB" smtClean="0"/>
              <a:t>24/02/2024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912C7-6D20-42AC-89CB-7587EDEF7614}" type="slidenum">
              <a:rPr lang="en-GB" smtClean="0"/>
              <a:t>‹#›</a:t>
            </a:fld>
            <a:endParaRPr lang="en-GB"/>
          </a:p>
        </p:txBody>
      </p:sp>
    </p:spTree>
    <p:extLst>
      <p:ext uri="{BB962C8B-B14F-4D97-AF65-F5344CB8AC3E}">
        <p14:creationId xmlns:p14="http://schemas.microsoft.com/office/powerpoint/2010/main" val="1519825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Century Gothic"/>
                <a:ea typeface="+mn-ea"/>
                <a:cs typeface="Century Gothic"/>
              </a:rPr>
              <a:t>The correct way to view mental health is that we all have it and we fluctuate between thriving, struggling and being ill and possibly off work. People with poor mental health including common mental health problems and severe mental illness can be in any of these groups. An individual can have a serious mental health problem but – with the right support – can still be thriving at work.  Equally someone without mental health issues, can experience poor mental health if they experience high levels of stress.  We all have different levels of mental well-being, and at different times we may move in and out of different levels of mental wellbeing (between good and bad mental wellness), depending on our current situation, personal and environmental stress levels that we are experiencing. </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736912C7-6D20-42AC-89CB-7587EDEF7614}" type="slidenum">
              <a:rPr lang="en-GB" smtClean="0"/>
              <a:t>3</a:t>
            </a:fld>
            <a:endParaRPr lang="en-GB"/>
          </a:p>
        </p:txBody>
      </p:sp>
    </p:spTree>
    <p:extLst>
      <p:ext uri="{BB962C8B-B14F-4D97-AF65-F5344CB8AC3E}">
        <p14:creationId xmlns:p14="http://schemas.microsoft.com/office/powerpoint/2010/main" val="2926949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Century Gothic"/>
                <a:ea typeface="+mn-ea"/>
                <a:cs typeface="Century Gothic"/>
              </a:rPr>
              <a:t>Section 2 (e) Health and Safety at Work At 1974 defines the general duties of care of an employer to his staff and paragraph around well-being at work. </a:t>
            </a:r>
            <a:endParaRPr lang="en-GB" dirty="0">
              <a:effectLst/>
            </a:endParaRPr>
          </a:p>
          <a:p>
            <a:r>
              <a:rPr lang="en-GB" sz="1200" b="0" i="0" kern="1200" dirty="0">
                <a:solidFill>
                  <a:schemeClr val="tx1"/>
                </a:solidFill>
                <a:effectLst/>
                <a:latin typeface="Century Gothic"/>
                <a:ea typeface="+mn-ea"/>
                <a:cs typeface="Century Gothic"/>
              </a:rPr>
              <a:t>	The provision and maintenance of a working environment for his employees that is, so far as is reasonably practicable, safe, without risks to health, and adequate as regards facilities and arrangements for their welfare at work.</a:t>
            </a:r>
            <a:endParaRPr lang="en-GB" dirty="0">
              <a:effectLst/>
            </a:endParaRPr>
          </a:p>
          <a:p>
            <a:r>
              <a:rPr lang="en-GB" sz="1200" b="0" i="0" kern="1200" dirty="0">
                <a:solidFill>
                  <a:schemeClr val="tx1"/>
                </a:solidFill>
                <a:effectLst/>
                <a:latin typeface="Century Gothic"/>
                <a:ea typeface="+mn-ea"/>
                <a:cs typeface="Century Gothic"/>
              </a:rPr>
              <a:t> </a:t>
            </a:r>
            <a:endParaRPr lang="en-GB" dirty="0">
              <a:effectLst/>
            </a:endParaRPr>
          </a:p>
          <a:p>
            <a:r>
              <a:rPr lang="en-GB" sz="1200" b="0" i="0" kern="1200" dirty="0">
                <a:solidFill>
                  <a:schemeClr val="tx1"/>
                </a:solidFill>
                <a:effectLst/>
                <a:latin typeface="Century Gothic"/>
                <a:ea typeface="+mn-ea"/>
                <a:cs typeface="Century Gothic"/>
              </a:rPr>
              <a:t>A recent sea change is evident in how stress in the workplace is enforced by the Health and Safety Executive (HSE) as the enforcing body and connecting it with workplace incidents notified to them. Mental health issues including mental illness are now regarded as one of the most significant issues in the workplace in Britain.  Recent research has assessed that one in three workers is impacted by problems connected with mental health.  The financial cost is estimated by the Mental Health Foundation in the UK as £225 billion (yes billion) per year.  If staff are off sick this is obviously costly to the organisation, but there is also the human cost associated with this.</a:t>
            </a:r>
            <a:endParaRPr lang="en-GB" dirty="0">
              <a:effectLst/>
            </a:endParaRPr>
          </a:p>
          <a:p>
            <a:endParaRPr lang="en-GB" dirty="0"/>
          </a:p>
          <a:p>
            <a:r>
              <a:rPr lang="en-GB" sz="1200" b="1" i="0" u="none" strike="noStrike" kern="1200" dirty="0">
                <a:solidFill>
                  <a:schemeClr val="tx1"/>
                </a:solidFill>
                <a:effectLst/>
                <a:latin typeface="Century Gothic"/>
                <a:ea typeface="+mn-ea"/>
                <a:cs typeface="Century Gothic"/>
              </a:rPr>
              <a:t>Mental health is a pressing issue for employers all over the UK.</a:t>
            </a:r>
            <a:r>
              <a:rPr lang="en-GB" sz="1200" b="0" i="0" u="none" strike="noStrike" kern="1200" dirty="0">
                <a:solidFill>
                  <a:schemeClr val="tx1"/>
                </a:solidFill>
                <a:effectLst/>
                <a:latin typeface="Century Gothic"/>
                <a:ea typeface="+mn-ea"/>
                <a:cs typeface="Century Gothic"/>
              </a:rPr>
              <a:t>  Research shows that 300,000 people lose their jobs every year because of a long-term mental health problem, and four in ten (39%) employees say work has contributed to their mental health problems over the last 12 months.</a:t>
            </a:r>
          </a:p>
          <a:p>
            <a:r>
              <a:rPr lang="en-GB" sz="1200" b="0" i="0" u="none" strike="noStrike" kern="1200" dirty="0">
                <a:solidFill>
                  <a:schemeClr val="tx1"/>
                </a:solidFill>
                <a:effectLst/>
                <a:latin typeface="Century Gothic"/>
                <a:ea typeface="+mn-ea"/>
                <a:cs typeface="Century Gothic"/>
              </a:rPr>
              <a:t>And, when people are experiencing mental health issues but are not given the right support, their productivity suffers – missed work days, difficulty concentrating or even resignation is a possible outcome. These factors add up to an annual cost of up to £99 billion per year for the economy – with £42 billion of that a direct cost to employers.</a:t>
            </a:r>
          </a:p>
          <a:p>
            <a:r>
              <a:rPr lang="en-GB" dirty="0"/>
              <a:t>https://www.mentalhealthatwork.org.uk/</a:t>
            </a:r>
          </a:p>
          <a:p>
            <a:endParaRPr lang="en-GB" dirty="0"/>
          </a:p>
        </p:txBody>
      </p:sp>
      <p:sp>
        <p:nvSpPr>
          <p:cNvPr id="4" name="Slide Number Placeholder 3"/>
          <p:cNvSpPr>
            <a:spLocks noGrp="1"/>
          </p:cNvSpPr>
          <p:nvPr>
            <p:ph type="sldNum" sz="quarter" idx="5"/>
          </p:nvPr>
        </p:nvSpPr>
        <p:spPr/>
        <p:txBody>
          <a:bodyPr/>
          <a:lstStyle/>
          <a:p>
            <a:fld id="{736912C7-6D20-42AC-89CB-7587EDEF7614}" type="slidenum">
              <a:rPr lang="en-GB" smtClean="0"/>
              <a:t>4</a:t>
            </a:fld>
            <a:endParaRPr lang="en-GB"/>
          </a:p>
        </p:txBody>
      </p:sp>
    </p:spTree>
    <p:extLst>
      <p:ext uri="{BB962C8B-B14F-4D97-AF65-F5344CB8AC3E}">
        <p14:creationId xmlns:p14="http://schemas.microsoft.com/office/powerpoint/2010/main" val="3045381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Century Gothic"/>
                <a:ea typeface="+mn-ea"/>
                <a:cs typeface="Century Gothic"/>
              </a:rPr>
              <a:t>The frame of reference is the term used by Jacqui and Aaron Schiff to refer to our individual filter on reality. </a:t>
            </a:r>
          </a:p>
          <a:p>
            <a:r>
              <a:rPr lang="en-GB" sz="1200" b="0" i="0" kern="1200" dirty="0">
                <a:solidFill>
                  <a:schemeClr val="tx1"/>
                </a:solidFill>
                <a:effectLst/>
                <a:latin typeface="Century Gothic"/>
                <a:ea typeface="+mn-ea"/>
                <a:cs typeface="Century Gothic"/>
              </a:rPr>
              <a:t> </a:t>
            </a:r>
          </a:p>
          <a:p>
            <a:r>
              <a:rPr lang="en-GB" sz="1200" b="0" i="0" kern="1200" dirty="0">
                <a:solidFill>
                  <a:schemeClr val="tx1"/>
                </a:solidFill>
                <a:effectLst/>
                <a:latin typeface="Century Gothic"/>
                <a:ea typeface="+mn-ea"/>
                <a:cs typeface="Century Gothic"/>
              </a:rPr>
              <a:t>They defined the frame of reference as: “The structure of associate responses which provide the individual with an overall perceptual, conceptual, affective and action set, which is used to define the self, other people and the world”.</a:t>
            </a:r>
          </a:p>
          <a:p>
            <a:r>
              <a:rPr lang="en-GB" sz="1200" b="0" i="0" kern="1200" dirty="0">
                <a:solidFill>
                  <a:schemeClr val="tx1"/>
                </a:solidFill>
                <a:effectLst/>
                <a:latin typeface="Century Gothic"/>
                <a:ea typeface="+mn-ea"/>
                <a:cs typeface="Century Gothic"/>
              </a:rPr>
              <a:t> </a:t>
            </a:r>
          </a:p>
          <a:p>
            <a:r>
              <a:rPr lang="en-GB" sz="1200" b="0" i="0" kern="1200" dirty="0">
                <a:solidFill>
                  <a:schemeClr val="tx1"/>
                </a:solidFill>
                <a:effectLst/>
                <a:latin typeface="Century Gothic"/>
                <a:ea typeface="+mn-ea"/>
                <a:cs typeface="Century Gothic"/>
              </a:rPr>
              <a:t>Our individual frame of reference is influenced by a range of factors from our upbringing and experience. These include our family situation, education, culture and life experiences. </a:t>
            </a:r>
          </a:p>
          <a:p>
            <a:r>
              <a:rPr lang="en-GB" sz="1200" b="0" i="0" kern="1200" dirty="0">
                <a:solidFill>
                  <a:schemeClr val="tx1"/>
                </a:solidFill>
                <a:effectLst/>
                <a:latin typeface="Century Gothic"/>
                <a:ea typeface="+mn-ea"/>
                <a:cs typeface="Century Gothic"/>
              </a:rPr>
              <a:t> </a:t>
            </a:r>
          </a:p>
          <a:p>
            <a:r>
              <a:rPr lang="en-GB" sz="1200" b="0" i="0" kern="1200" dirty="0">
                <a:solidFill>
                  <a:schemeClr val="tx1"/>
                </a:solidFill>
                <a:effectLst/>
                <a:latin typeface="Century Gothic"/>
                <a:ea typeface="+mn-ea"/>
                <a:cs typeface="Century Gothic"/>
              </a:rPr>
              <a:t>This highlights how stress is subjective, and everyone reacts differently.  Individuals may experience more stress / be less able to cope with stress in the work place based on other events happening outside of work (i.e. if they are experiencing problems in their home life) and based on their past experience i.e. if they have been bullied in the workplace in the past.  The bottom line is - Stress is subjective, everyone's perspective and ability to cope with stress is different and we need to be mindful of this.  Therefore this policy aims to reflect this by developing a range of approaches to address mental health and well-being in a variety of ways. </a:t>
            </a:r>
          </a:p>
          <a:p>
            <a:endParaRPr lang="en-GB" dirty="0"/>
          </a:p>
        </p:txBody>
      </p:sp>
      <p:sp>
        <p:nvSpPr>
          <p:cNvPr id="4" name="Slide Number Placeholder 3"/>
          <p:cNvSpPr>
            <a:spLocks noGrp="1"/>
          </p:cNvSpPr>
          <p:nvPr>
            <p:ph type="sldNum" sz="quarter" idx="5"/>
          </p:nvPr>
        </p:nvSpPr>
        <p:spPr/>
        <p:txBody>
          <a:bodyPr/>
          <a:lstStyle/>
          <a:p>
            <a:fld id="{736912C7-6D20-42AC-89CB-7587EDEF7614}" type="slidenum">
              <a:rPr lang="en-GB" smtClean="0"/>
              <a:t>6</a:t>
            </a:fld>
            <a:endParaRPr lang="en-GB"/>
          </a:p>
        </p:txBody>
      </p:sp>
    </p:spTree>
    <p:extLst>
      <p:ext uri="{BB962C8B-B14F-4D97-AF65-F5344CB8AC3E}">
        <p14:creationId xmlns:p14="http://schemas.microsoft.com/office/powerpoint/2010/main" val="26741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2/24/2024</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529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2/24/2024</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12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2/24/2024</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628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2/24/2024</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38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2/24/2024</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64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2/24/2024</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762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2/24/2024</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162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2/24/2024</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79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2/24/2024</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78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2/24/2024</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164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2/24/2024</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746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2/24/2024</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9493242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72"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open.ac.uk/about/open-educational-resources/openlearn" TargetMode="External"/><Relationship Id="rId2" Type="http://schemas.openxmlformats.org/officeDocument/2006/relationships/hyperlink" Target="https://www.futurelearn.com/"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nhs.uk/oneyou/every-mind-matters" TargetMode="External"/><Relationship Id="rId2" Type="http://schemas.openxmlformats.org/officeDocument/2006/relationships/hyperlink" Target="https://www.acas.org.uk/index.aspx?articleid=6062" TargetMode="External"/><Relationship Id="rId1" Type="http://schemas.openxmlformats.org/officeDocument/2006/relationships/slideLayout" Target="../slideLayouts/slideLayout7.xml"/><Relationship Id="rId5" Type="http://schemas.openxmlformats.org/officeDocument/2006/relationships/hyperlink" Target="https://mhfaengland.org/" TargetMode="External"/><Relationship Id="rId4" Type="http://schemas.openxmlformats.org/officeDocument/2006/relationships/hyperlink" Target="https://www.mentalhealthatwork.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17278C5-34E8-4293-BE47-73B18483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cxnSp>
        <p:nvCxnSpPr>
          <p:cNvPr id="34" name="Straight Connector 3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3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40"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pic>
        <p:nvPicPr>
          <p:cNvPr id="7" name="Graphic 6">
            <a:extLst>
              <a:ext uri="{FF2B5EF4-FFF2-40B4-BE49-F238E27FC236}">
                <a16:creationId xmlns:a16="http://schemas.microsoft.com/office/drawing/2014/main" id="{92B56994-F04C-4EDD-A7AE-D4305CA9F5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5781" y="4143542"/>
            <a:ext cx="5059367" cy="2297965"/>
          </a:xfrm>
          <a:prstGeom prst="rect">
            <a:avLst/>
          </a:prstGeom>
        </p:spPr>
      </p:pic>
      <p:sp>
        <p:nvSpPr>
          <p:cNvPr id="2" name="Title 1">
            <a:extLst>
              <a:ext uri="{FF2B5EF4-FFF2-40B4-BE49-F238E27FC236}">
                <a16:creationId xmlns:a16="http://schemas.microsoft.com/office/drawing/2014/main" id="{FF333E40-6C0E-4F34-ABCC-08C8181913B1}"/>
              </a:ext>
            </a:extLst>
          </p:cNvPr>
          <p:cNvSpPr>
            <a:spLocks noGrp="1"/>
          </p:cNvSpPr>
          <p:nvPr>
            <p:ph type="ctrTitle"/>
          </p:nvPr>
        </p:nvSpPr>
        <p:spPr>
          <a:xfrm>
            <a:off x="201530" y="1228064"/>
            <a:ext cx="9679449" cy="2847058"/>
          </a:xfrm>
          <a:solidFill>
            <a:schemeClr val="accent4"/>
          </a:solidFill>
        </p:spPr>
        <p:txBody>
          <a:bodyPr anchor="b">
            <a:normAutofit/>
          </a:bodyPr>
          <a:lstStyle/>
          <a:p>
            <a:r>
              <a:rPr lang="en-GB" sz="5600" dirty="0">
                <a:solidFill>
                  <a:schemeClr val="bg1"/>
                </a:solidFill>
              </a:rPr>
              <a:t>MENTAL HEALTH AND WELL-BEING Awareness PRESENTATION </a:t>
            </a:r>
          </a:p>
        </p:txBody>
      </p:sp>
    </p:spTree>
    <p:extLst>
      <p:ext uri="{BB962C8B-B14F-4D97-AF65-F5344CB8AC3E}">
        <p14:creationId xmlns:p14="http://schemas.microsoft.com/office/powerpoint/2010/main" val="65095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97BDF-A915-4F64-AE14-6CBF5FC0F7E8}"/>
              </a:ext>
            </a:extLst>
          </p:cNvPr>
          <p:cNvSpPr txBox="1"/>
          <p:nvPr/>
        </p:nvSpPr>
        <p:spPr>
          <a:xfrm>
            <a:off x="1061785" y="1120676"/>
            <a:ext cx="10296025" cy="2554545"/>
          </a:xfrm>
          <a:prstGeom prst="rect">
            <a:avLst/>
          </a:prstGeom>
          <a:noFill/>
        </p:spPr>
        <p:txBody>
          <a:bodyPr wrap="square">
            <a:spAutoFit/>
          </a:bodyPr>
          <a:lstStyle/>
          <a:p>
            <a:pPr marL="0" indent="0">
              <a:buNone/>
            </a:pPr>
            <a:r>
              <a:rPr lang="en-GB" sz="2000" dirty="0">
                <a:solidFill>
                  <a:schemeClr val="accent4"/>
                </a:solidFill>
              </a:rPr>
              <a:t>Worry isn’t just in our heads. When it becomes excessive we feel it as anxiety in our bodies too. </a:t>
            </a:r>
          </a:p>
          <a:p>
            <a:pPr marL="0" indent="0">
              <a:buNone/>
            </a:pPr>
            <a:endParaRPr lang="en-GB" sz="2000" dirty="0"/>
          </a:p>
          <a:p>
            <a:pPr marL="0" indent="0">
              <a:buNone/>
            </a:pPr>
            <a:r>
              <a:rPr lang="en-GB" sz="2000" dirty="0"/>
              <a:t>Physical symptoms of worry and anxiety include:</a:t>
            </a:r>
          </a:p>
          <a:p>
            <a:pPr marL="0" indent="0">
              <a:buNone/>
            </a:pPr>
            <a:r>
              <a:rPr lang="en-GB" sz="2000" dirty="0"/>
              <a:t>• Muscle tension or aches and pains. </a:t>
            </a:r>
          </a:p>
          <a:p>
            <a:pPr marL="0" indent="0">
              <a:buNone/>
            </a:pPr>
            <a:r>
              <a:rPr lang="en-GB" sz="2000" dirty="0"/>
              <a:t>• Restlessness and an inability to relax.</a:t>
            </a:r>
          </a:p>
          <a:p>
            <a:pPr marL="0" indent="0">
              <a:buNone/>
            </a:pPr>
            <a:r>
              <a:rPr lang="en-GB" sz="2000" dirty="0"/>
              <a:t>• Difficulty concentrating. </a:t>
            </a:r>
          </a:p>
          <a:p>
            <a:pPr marL="0" indent="0">
              <a:buNone/>
            </a:pPr>
            <a:r>
              <a:rPr lang="en-GB" sz="2000" dirty="0"/>
              <a:t>• Difficulty sleeping. </a:t>
            </a:r>
          </a:p>
          <a:p>
            <a:pPr marL="0" indent="0">
              <a:buNone/>
            </a:pPr>
            <a:r>
              <a:rPr lang="en-GB" sz="2000" dirty="0"/>
              <a:t>• Feeling easily fatigued.</a:t>
            </a:r>
          </a:p>
        </p:txBody>
      </p:sp>
    </p:spTree>
    <p:extLst>
      <p:ext uri="{BB962C8B-B14F-4D97-AF65-F5344CB8AC3E}">
        <p14:creationId xmlns:p14="http://schemas.microsoft.com/office/powerpoint/2010/main" val="2554156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C2CF03-3725-406E-822C-16F494817F0B}"/>
              </a:ext>
            </a:extLst>
          </p:cNvPr>
          <p:cNvSpPr txBox="1"/>
          <p:nvPr/>
        </p:nvSpPr>
        <p:spPr>
          <a:xfrm>
            <a:off x="1061786" y="674636"/>
            <a:ext cx="9754603" cy="5693866"/>
          </a:xfrm>
          <a:prstGeom prst="rect">
            <a:avLst/>
          </a:prstGeom>
          <a:noFill/>
        </p:spPr>
        <p:txBody>
          <a:bodyPr wrap="square">
            <a:spAutoFit/>
          </a:bodyPr>
          <a:lstStyle/>
          <a:p>
            <a:pPr marL="0" indent="0">
              <a:buNone/>
            </a:pPr>
            <a:r>
              <a:rPr lang="en-GB" sz="2800" b="1" dirty="0">
                <a:solidFill>
                  <a:schemeClr val="accent4"/>
                </a:solidFill>
              </a:rPr>
              <a:t>Strong triggers for worry are situations that are: </a:t>
            </a:r>
          </a:p>
          <a:p>
            <a:pPr marL="0" indent="0">
              <a:buNone/>
            </a:pPr>
            <a:r>
              <a:rPr lang="en-GB" sz="2400" dirty="0"/>
              <a:t>• Ambiguous – open to different interpretations. •Novel and new – so we don’t have any experience to fall back on. </a:t>
            </a:r>
          </a:p>
          <a:p>
            <a:pPr marL="0" indent="0">
              <a:buNone/>
            </a:pPr>
            <a:r>
              <a:rPr lang="en-GB" sz="2400" dirty="0"/>
              <a:t>• Unpredictable – unclear how things will turn out. </a:t>
            </a:r>
          </a:p>
          <a:p>
            <a:pPr marL="0" indent="0">
              <a:buNone/>
            </a:pPr>
            <a:endParaRPr lang="en-GB" sz="2400" dirty="0"/>
          </a:p>
          <a:p>
            <a:r>
              <a:rPr lang="en-GB" sz="2400" i="1" dirty="0"/>
              <a:t>The current worldwide health situation ticks all of these boxes, and so it makes sense that people are experiencing a lot of worry. It is an unusual situation with much uncertainty, which can naturally lead us to worry and feel anxious.</a:t>
            </a:r>
            <a:r>
              <a:rPr lang="en-GB" sz="2400" dirty="0"/>
              <a:t> </a:t>
            </a:r>
          </a:p>
          <a:p>
            <a:endParaRPr lang="en-GB" dirty="0"/>
          </a:p>
          <a:p>
            <a:r>
              <a:rPr lang="en-GB" dirty="0"/>
              <a:t>It is natural to worry at this time; Human beings have the amazing ability to think about future events. 'Thinking ahead’ means that we can anticipate obstacles or problems, and gives us the opportunity to plan solutions. When it helps us to achieve our goals, ‘thinking ahead’ can be helpful. For example, hand washing and social distancing are helpful things that we can decide to do in order to prevent the spread of the virus. However, worrying is a way of 'thinking ahead' that often leaves us feeling anxious or apprehensive. When we worry excessively, we often think about worst case scenarios and feel that we won't be able to cope.</a:t>
            </a:r>
          </a:p>
          <a:p>
            <a:pPr marL="0" indent="0">
              <a:buNone/>
            </a:pPr>
            <a:endParaRPr lang="en-GB" sz="2400" i="1" dirty="0"/>
          </a:p>
        </p:txBody>
      </p:sp>
    </p:spTree>
    <p:extLst>
      <p:ext uri="{BB962C8B-B14F-4D97-AF65-F5344CB8AC3E}">
        <p14:creationId xmlns:p14="http://schemas.microsoft.com/office/powerpoint/2010/main" val="1177284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foryoubyyou.org.uk/sites/default/files/content/stress-bucket.jpg">
            <a:extLst>
              <a:ext uri="{FF2B5EF4-FFF2-40B4-BE49-F238E27FC236}">
                <a16:creationId xmlns:a16="http://schemas.microsoft.com/office/drawing/2014/main" id="{7D59DD27-6BDA-46B2-A419-77A1BD90E5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35" r="17" b="2"/>
          <a:stretch/>
        </p:blipFill>
        <p:spPr bwMode="auto">
          <a:xfrm>
            <a:off x="7052674" y="1746417"/>
            <a:ext cx="3601803" cy="356337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3">
            <a:extLst>
              <a:ext uri="{FF2B5EF4-FFF2-40B4-BE49-F238E27FC236}">
                <a16:creationId xmlns:a16="http://schemas.microsoft.com/office/drawing/2014/main" id="{8C85E756-288B-4B4D-A7D9-B8DA8C0D7C8F}"/>
              </a:ext>
            </a:extLst>
          </p:cNvPr>
          <p:cNvSpPr txBox="1">
            <a:spLocks/>
          </p:cNvSpPr>
          <p:nvPr/>
        </p:nvSpPr>
        <p:spPr>
          <a:xfrm>
            <a:off x="1080710" y="2763007"/>
            <a:ext cx="5971964" cy="25467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a:r>
              <a:rPr lang="en-US" sz="2100" dirty="0" err="1"/>
              <a:t>Recognise</a:t>
            </a:r>
            <a:r>
              <a:rPr lang="en-US" sz="2100" dirty="0"/>
              <a:t> when you are stressed and take action.</a:t>
            </a:r>
          </a:p>
          <a:p>
            <a:pPr marL="285750"/>
            <a:r>
              <a:rPr lang="en-US" sz="2100" dirty="0"/>
              <a:t>Reduce areas of stress when you can – avoid stressful events such as taking exams when you know you will be having other stressful events happening.  </a:t>
            </a:r>
          </a:p>
          <a:p>
            <a:endParaRPr lang="en-US" sz="2100" dirty="0"/>
          </a:p>
        </p:txBody>
      </p:sp>
      <p:sp>
        <p:nvSpPr>
          <p:cNvPr id="4" name="TextBox 3">
            <a:extLst>
              <a:ext uri="{FF2B5EF4-FFF2-40B4-BE49-F238E27FC236}">
                <a16:creationId xmlns:a16="http://schemas.microsoft.com/office/drawing/2014/main" id="{8DFAE839-90EC-46C4-B509-E62A36E71CD1}"/>
              </a:ext>
            </a:extLst>
          </p:cNvPr>
          <p:cNvSpPr txBox="1"/>
          <p:nvPr/>
        </p:nvSpPr>
        <p:spPr>
          <a:xfrm>
            <a:off x="1080710" y="806116"/>
            <a:ext cx="5127585" cy="369332"/>
          </a:xfrm>
          <a:prstGeom prst="rect">
            <a:avLst/>
          </a:prstGeom>
          <a:noFill/>
        </p:spPr>
        <p:txBody>
          <a:bodyPr wrap="square" rtlCol="0">
            <a:spAutoFit/>
          </a:bodyPr>
          <a:lstStyle/>
          <a:p>
            <a:r>
              <a:rPr lang="en-GB" dirty="0">
                <a:solidFill>
                  <a:schemeClr val="accent4"/>
                </a:solidFill>
              </a:rPr>
              <a:t>The Stress Bucket </a:t>
            </a:r>
          </a:p>
        </p:txBody>
      </p:sp>
    </p:spTree>
    <p:extLst>
      <p:ext uri="{BB962C8B-B14F-4D97-AF65-F5344CB8AC3E}">
        <p14:creationId xmlns:p14="http://schemas.microsoft.com/office/powerpoint/2010/main" val="211472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CB1A12-7B6B-4177-805A-05E68A60384B}"/>
              </a:ext>
            </a:extLst>
          </p:cNvPr>
          <p:cNvSpPr txBox="1"/>
          <p:nvPr/>
        </p:nvSpPr>
        <p:spPr>
          <a:xfrm>
            <a:off x="1143000" y="1040374"/>
            <a:ext cx="10166683" cy="3508653"/>
          </a:xfrm>
          <a:prstGeom prst="rect">
            <a:avLst/>
          </a:prstGeom>
          <a:noFill/>
        </p:spPr>
        <p:txBody>
          <a:bodyPr wrap="square">
            <a:spAutoFit/>
          </a:bodyPr>
          <a:lstStyle/>
          <a:p>
            <a:r>
              <a:rPr lang="en-GB" sz="2400" b="1" dirty="0">
                <a:solidFill>
                  <a:schemeClr val="accent4"/>
                </a:solidFill>
              </a:rPr>
              <a:t>Spotting signs of stress </a:t>
            </a:r>
          </a:p>
          <a:p>
            <a:endParaRPr lang="en-GB" sz="1800" dirty="0">
              <a:solidFill>
                <a:schemeClr val="accent4"/>
              </a:solidFill>
            </a:endParaRPr>
          </a:p>
          <a:p>
            <a:pPr marL="285750" indent="-285750">
              <a:buFont typeface="Arial" panose="020B0604020202020204" pitchFamily="34" charset="0"/>
              <a:buChar char="•"/>
            </a:pPr>
            <a:r>
              <a:rPr lang="en-GB" sz="1800" dirty="0">
                <a:solidFill>
                  <a:schemeClr val="accent4"/>
                </a:solidFill>
              </a:rPr>
              <a:t>While identifying work-related risks and taking preventative measures should help minimise stress for most staff, it may still affect some team members due to issues inside or outside of the workplace. Managers should be prepared to help and support a team member experiencing stress.</a:t>
            </a:r>
          </a:p>
          <a:p>
            <a:pPr marL="285750" indent="-285750">
              <a:buFont typeface="Arial" panose="020B0604020202020204" pitchFamily="34" charset="0"/>
              <a:buChar char="•"/>
            </a:pPr>
            <a:r>
              <a:rPr lang="en-GB" sz="1800" dirty="0">
                <a:solidFill>
                  <a:schemeClr val="accent4"/>
                </a:solidFill>
              </a:rPr>
              <a:t>Although training on stress can be very useful, a manager should not be expected to be an expert.</a:t>
            </a:r>
          </a:p>
          <a:p>
            <a:pPr marL="285750" indent="-285750">
              <a:buFont typeface="Arial" panose="020B0604020202020204" pitchFamily="34" charset="0"/>
              <a:buChar char="•"/>
            </a:pPr>
            <a:r>
              <a:rPr lang="en-GB" sz="1800" dirty="0">
                <a:solidFill>
                  <a:schemeClr val="accent4"/>
                </a:solidFill>
              </a:rPr>
              <a:t>It is important to never make assumptions, but signs that a team member may be stressed include:</a:t>
            </a:r>
          </a:p>
          <a:p>
            <a:pPr marL="285750" indent="-285750">
              <a:buFont typeface="Arial" panose="020B0604020202020204" pitchFamily="34" charset="0"/>
              <a:buChar char="•"/>
            </a:pPr>
            <a:r>
              <a:rPr lang="en-GB" sz="1800" dirty="0">
                <a:solidFill>
                  <a:schemeClr val="accent4"/>
                </a:solidFill>
              </a:rPr>
              <a:t>changes in the person's usual behaviour, mood or how they interact with colleagues</a:t>
            </a:r>
          </a:p>
          <a:p>
            <a:pPr marL="285750" indent="-285750">
              <a:buFont typeface="Arial" panose="020B0604020202020204" pitchFamily="34" charset="0"/>
              <a:buChar char="•"/>
            </a:pPr>
            <a:r>
              <a:rPr lang="en-GB" sz="1800" dirty="0">
                <a:solidFill>
                  <a:schemeClr val="accent4"/>
                </a:solidFill>
              </a:rPr>
              <a:t>changes in the standard of their work or focus on tasks</a:t>
            </a:r>
          </a:p>
          <a:p>
            <a:pPr marL="285750" indent="-285750">
              <a:buFont typeface="Arial" panose="020B0604020202020204" pitchFamily="34" charset="0"/>
              <a:buChar char="•"/>
            </a:pPr>
            <a:r>
              <a:rPr lang="en-GB" sz="1800" dirty="0">
                <a:solidFill>
                  <a:schemeClr val="accent4"/>
                </a:solidFill>
              </a:rPr>
              <a:t>appearing tired, anxious or withdrawn and reduced interest in tasks they previously enjoyed</a:t>
            </a:r>
          </a:p>
          <a:p>
            <a:pPr marL="285750" indent="-285750">
              <a:buFont typeface="Arial" panose="020B0604020202020204" pitchFamily="34" charset="0"/>
              <a:buChar char="•"/>
            </a:pPr>
            <a:r>
              <a:rPr lang="en-GB" sz="1800" dirty="0">
                <a:solidFill>
                  <a:schemeClr val="accent4"/>
                </a:solidFill>
              </a:rPr>
              <a:t>changes in appetite and/or increase in smoking and drinking alcohol</a:t>
            </a:r>
          </a:p>
          <a:p>
            <a:pPr marL="285750" indent="-285750">
              <a:buFont typeface="Arial" panose="020B0604020202020204" pitchFamily="34" charset="0"/>
              <a:buChar char="•"/>
            </a:pPr>
            <a:r>
              <a:rPr lang="en-GB" sz="1800" dirty="0">
                <a:solidFill>
                  <a:schemeClr val="accent4"/>
                </a:solidFill>
              </a:rPr>
              <a:t>an increase in sickness absences and/or turning up late to work.</a:t>
            </a:r>
          </a:p>
        </p:txBody>
      </p:sp>
    </p:spTree>
    <p:extLst>
      <p:ext uri="{BB962C8B-B14F-4D97-AF65-F5344CB8AC3E}">
        <p14:creationId xmlns:p14="http://schemas.microsoft.com/office/powerpoint/2010/main" val="2898527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751784-FAFD-4D9D-9B7C-D1DC6F87091B}"/>
              </a:ext>
            </a:extLst>
          </p:cNvPr>
          <p:cNvSpPr txBox="1"/>
          <p:nvPr/>
        </p:nvSpPr>
        <p:spPr>
          <a:xfrm>
            <a:off x="830179" y="569235"/>
            <a:ext cx="10972799" cy="5909310"/>
          </a:xfrm>
          <a:prstGeom prst="rect">
            <a:avLst/>
          </a:prstGeom>
          <a:noFill/>
        </p:spPr>
        <p:txBody>
          <a:bodyPr wrap="square">
            <a:spAutoFit/>
          </a:bodyPr>
          <a:lstStyle/>
          <a:p>
            <a:r>
              <a:rPr lang="en-GB" sz="1800" b="1" dirty="0">
                <a:solidFill>
                  <a:schemeClr val="accent4"/>
                </a:solidFill>
              </a:rPr>
              <a:t>Talking to a team member who maybe experiencing stress </a:t>
            </a:r>
          </a:p>
          <a:p>
            <a:pPr marL="285750" indent="-285750">
              <a:buFont typeface="Arial" panose="020B0604020202020204" pitchFamily="34" charset="0"/>
              <a:buChar char="•"/>
            </a:pPr>
            <a:r>
              <a:rPr lang="en-GB" sz="1800" dirty="0"/>
              <a:t>Where a manager thinks a team member may be experiencing stress, they should approach the matter in the same way set out in the guidance on </a:t>
            </a:r>
            <a:r>
              <a:rPr lang="en-GB" sz="1800" b="1" dirty="0"/>
              <a:t>Managing staff experiencing mental ill health</a:t>
            </a:r>
            <a:r>
              <a:rPr lang="en-GB" sz="1800" dirty="0"/>
              <a:t>. This is because without talking to the team member, it is impossible to know what is affecting them and therefore a consistent approach should be taken. </a:t>
            </a:r>
          </a:p>
          <a:p>
            <a:pPr marL="285750" indent="-285750">
              <a:buFont typeface="Arial" panose="020B0604020202020204" pitchFamily="34" charset="0"/>
              <a:buChar char="•"/>
            </a:pPr>
            <a:r>
              <a:rPr lang="en-GB" sz="1800" dirty="0"/>
              <a:t>Additionally,</a:t>
            </a:r>
            <a:r>
              <a:rPr lang="en-GB" sz="1800" b="1" dirty="0"/>
              <a:t> organisations should encourage staff to talk to their manager if they think they are becoming unwell</a:t>
            </a:r>
            <a:r>
              <a:rPr lang="en-GB" sz="1800" dirty="0"/>
              <a:t>. Creating a working environment that proactively supports staff who become unwell will make it easier for staff to tell their manager if they are experiencing stress.</a:t>
            </a:r>
          </a:p>
          <a:p>
            <a:pPr marL="285750" indent="-285750">
              <a:buFont typeface="Arial" panose="020B0604020202020204" pitchFamily="34" charset="0"/>
              <a:buChar char="•"/>
            </a:pPr>
            <a:r>
              <a:rPr lang="en-GB" sz="1800" dirty="0"/>
              <a:t>For more information on how to do this, go to </a:t>
            </a:r>
            <a:r>
              <a:rPr lang="en-GB" sz="1800" b="1" dirty="0"/>
              <a:t>Promoting positive mental health in the workplace</a:t>
            </a:r>
            <a:r>
              <a:rPr lang="en-GB" sz="1800" dirty="0"/>
              <a:t>.</a:t>
            </a:r>
          </a:p>
          <a:p>
            <a:pPr marL="285750" indent="-285750">
              <a:buFont typeface="Arial" panose="020B0604020202020204" pitchFamily="34" charset="0"/>
              <a:buChar char="•"/>
            </a:pPr>
            <a:r>
              <a:rPr lang="en-GB" sz="1800" dirty="0"/>
              <a:t>If a team member does approach their manager to advise they are experiencing stress, the manager should:</a:t>
            </a:r>
          </a:p>
          <a:p>
            <a:pPr marL="285750" indent="-285750">
              <a:buFont typeface="Arial" panose="020B0604020202020204" pitchFamily="34" charset="0"/>
              <a:buChar char="•"/>
            </a:pPr>
            <a:r>
              <a:rPr lang="en-GB" sz="1800" dirty="0"/>
              <a:t>move the conversation to a private space, where they will not be disturbed (if not already somewhere appropriate)</a:t>
            </a:r>
          </a:p>
          <a:p>
            <a:pPr marL="285750" indent="-285750">
              <a:buFont typeface="Arial" panose="020B0604020202020204" pitchFamily="34" charset="0"/>
              <a:buChar char="•"/>
            </a:pPr>
            <a:r>
              <a:rPr lang="en-GB" sz="1800" dirty="0"/>
              <a:t>thank the team member for coming to them and letting them know</a:t>
            </a:r>
          </a:p>
          <a:p>
            <a:pPr marL="285750" indent="-285750">
              <a:buFont typeface="Arial" panose="020B0604020202020204" pitchFamily="34" charset="0"/>
              <a:buChar char="•"/>
            </a:pPr>
            <a:r>
              <a:rPr lang="en-GB" sz="1800" dirty="0"/>
              <a:t>be patient and allow them as much time as they need to talk about it</a:t>
            </a:r>
          </a:p>
          <a:p>
            <a:pPr marL="285750" indent="-285750">
              <a:buFont typeface="Arial" panose="020B0604020202020204" pitchFamily="34" charset="0"/>
              <a:buChar char="•"/>
            </a:pPr>
            <a:r>
              <a:rPr lang="en-GB" sz="1800" dirty="0"/>
              <a:t>remain focused on what they say</a:t>
            </a:r>
          </a:p>
          <a:p>
            <a:pPr marL="285750" indent="-285750">
              <a:buFont typeface="Arial" panose="020B0604020202020204" pitchFamily="34" charset="0"/>
              <a:buChar char="•"/>
            </a:pPr>
            <a:r>
              <a:rPr lang="en-GB" sz="1800" dirty="0"/>
              <a:t>be open minded</a:t>
            </a:r>
          </a:p>
          <a:p>
            <a:pPr marL="285750" indent="-285750">
              <a:buFont typeface="Arial" panose="020B0604020202020204" pitchFamily="34" charset="0"/>
              <a:buChar char="•"/>
            </a:pPr>
            <a:r>
              <a:rPr lang="en-GB" sz="1800" dirty="0"/>
              <a:t>try to identify what the cause is</a:t>
            </a:r>
          </a:p>
          <a:p>
            <a:pPr marL="285750" indent="-285750">
              <a:buFont typeface="Arial" panose="020B0604020202020204" pitchFamily="34" charset="0"/>
              <a:buChar char="•"/>
            </a:pPr>
            <a:r>
              <a:rPr lang="en-GB" sz="1800" dirty="0"/>
              <a:t>think about potential solutions.</a:t>
            </a:r>
          </a:p>
          <a:p>
            <a:pPr marL="285750" indent="-285750">
              <a:buFont typeface="Arial" panose="020B0604020202020204" pitchFamily="34" charset="0"/>
              <a:buChar char="•"/>
            </a:pPr>
            <a:r>
              <a:rPr lang="en-GB" sz="1800" dirty="0"/>
              <a:t>If the cause of stress relates to their relationship with their manager, or other team members, it may be beneficial to involve Human Resources, if the organisation has one, or a more senior manager and allow the team member to have a companion (such as a work colleague or trade union representative) at any meetings.</a:t>
            </a:r>
          </a:p>
        </p:txBody>
      </p:sp>
    </p:spTree>
    <p:extLst>
      <p:ext uri="{BB962C8B-B14F-4D97-AF65-F5344CB8AC3E}">
        <p14:creationId xmlns:p14="http://schemas.microsoft.com/office/powerpoint/2010/main" val="1005676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2A72F3-F68B-44ED-8A78-F1B914DFAF81}"/>
              </a:ext>
            </a:extLst>
          </p:cNvPr>
          <p:cNvSpPr txBox="1"/>
          <p:nvPr/>
        </p:nvSpPr>
        <p:spPr>
          <a:xfrm>
            <a:off x="998621" y="347877"/>
            <a:ext cx="9877926" cy="5601533"/>
          </a:xfrm>
          <a:prstGeom prst="rect">
            <a:avLst/>
          </a:prstGeom>
          <a:noFill/>
        </p:spPr>
        <p:txBody>
          <a:bodyPr wrap="square">
            <a:spAutoFit/>
          </a:bodyPr>
          <a:lstStyle/>
          <a:p>
            <a:r>
              <a:rPr lang="en-GB" sz="1800" b="1" dirty="0">
                <a:solidFill>
                  <a:schemeClr val="accent4"/>
                </a:solidFill>
              </a:rPr>
              <a:t>Supporting a team member who maybe experiencing high amounts of stress </a:t>
            </a:r>
          </a:p>
          <a:p>
            <a:pPr marL="285750" indent="-285750">
              <a:buFont typeface="Arial" panose="020B0604020202020204" pitchFamily="34" charset="0"/>
              <a:buChar char="•"/>
            </a:pPr>
            <a:r>
              <a:rPr lang="en-GB" sz="2000" dirty="0"/>
              <a:t>Where it is possible to identify a work-related problem, a manager (in discussion with the team member) should consider what support or changes would rectify the situation. They could be temporary or permanent.</a:t>
            </a:r>
          </a:p>
          <a:p>
            <a:pPr marL="285750" indent="-285750">
              <a:buFont typeface="Arial" panose="020B0604020202020204" pitchFamily="34" charset="0"/>
              <a:buChar char="•"/>
            </a:pPr>
            <a:r>
              <a:rPr lang="en-GB" sz="2000" dirty="0"/>
              <a:t>Usually small, simple changes to working arrangements or responsibilities will help ease pressures affecting the team member.</a:t>
            </a:r>
          </a:p>
          <a:p>
            <a:pPr marL="285750" indent="-285750">
              <a:buFont typeface="Arial" panose="020B0604020202020204" pitchFamily="34" charset="0"/>
              <a:buChar char="•"/>
            </a:pPr>
            <a:r>
              <a:rPr lang="en-GB" sz="2000" dirty="0"/>
              <a:t>It may take a number of informal meetings with the team member to agree the best way forward. Some changes may also require authorisation from senior management, HR or the owner of the business. A manager should explain if they believe a potential change may require authorisation and when an answer should be received. If authorisation is refused, a manager should clearly explain the reasons why this was not practicable and try to find an alternative solution.</a:t>
            </a:r>
          </a:p>
          <a:p>
            <a:pPr marL="285750" indent="-285750">
              <a:buFont typeface="Arial" panose="020B0604020202020204" pitchFamily="34" charset="0"/>
              <a:buChar char="•"/>
            </a:pPr>
            <a:r>
              <a:rPr lang="en-GB" sz="2000" dirty="0"/>
              <a:t>If changes are agreed and made, a manager should also agree with the team member what their work colleagues will be told.</a:t>
            </a:r>
          </a:p>
          <a:p>
            <a:pPr marL="285750" indent="-285750">
              <a:buFont typeface="Arial" panose="020B0604020202020204" pitchFamily="34" charset="0"/>
              <a:buChar char="•"/>
            </a:pPr>
            <a:r>
              <a:rPr lang="en-GB" sz="2000" dirty="0"/>
              <a:t>Even if the cause of stress may not be work-related, changes to the team member's working arrangements may help reduce some of the pressure they are experiencing. For example, temporarily changing their working hours may reduce stress caused by caring responsibilities for an ill-relative.</a:t>
            </a:r>
          </a:p>
        </p:txBody>
      </p:sp>
    </p:spTree>
    <p:extLst>
      <p:ext uri="{BB962C8B-B14F-4D97-AF65-F5344CB8AC3E}">
        <p14:creationId xmlns:p14="http://schemas.microsoft.com/office/powerpoint/2010/main" val="1976396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1AF02C-C164-4F3C-901E-0EDE9EB53446}"/>
              </a:ext>
            </a:extLst>
          </p:cNvPr>
          <p:cNvSpPr txBox="1"/>
          <p:nvPr/>
        </p:nvSpPr>
        <p:spPr>
          <a:xfrm>
            <a:off x="866274" y="1040374"/>
            <a:ext cx="11044989" cy="4832092"/>
          </a:xfrm>
          <a:prstGeom prst="rect">
            <a:avLst/>
          </a:prstGeom>
          <a:noFill/>
        </p:spPr>
        <p:txBody>
          <a:bodyPr wrap="square">
            <a:spAutoFit/>
          </a:bodyPr>
          <a:lstStyle/>
          <a:p>
            <a:pPr marL="0" indent="0">
              <a:buNone/>
            </a:pPr>
            <a:r>
              <a:rPr lang="en-GB" sz="2400" b="1" dirty="0">
                <a:solidFill>
                  <a:schemeClr val="accent4"/>
                </a:solidFill>
              </a:rPr>
              <a:t>Taking steps to reduce work-related stress / consider a stress risk assessment </a:t>
            </a:r>
            <a:endParaRPr lang="en-GB" sz="1800" b="1" dirty="0">
              <a:solidFill>
                <a:schemeClr val="accent4"/>
              </a:solidFill>
            </a:endParaRPr>
          </a:p>
          <a:p>
            <a:r>
              <a:rPr lang="en-GB" sz="2000" dirty="0"/>
              <a:t>An employer should develop an action plan that includes:</a:t>
            </a:r>
          </a:p>
          <a:p>
            <a:pPr marL="285750" indent="-285750">
              <a:buFont typeface="Arial" panose="020B0604020202020204" pitchFamily="34" charset="0"/>
              <a:buChar char="•"/>
            </a:pPr>
            <a:r>
              <a:rPr lang="en-GB" sz="2000" dirty="0"/>
              <a:t>what the problem is</a:t>
            </a:r>
          </a:p>
          <a:p>
            <a:pPr marL="285750" indent="-285750">
              <a:buFont typeface="Arial" panose="020B0604020202020204" pitchFamily="34" charset="0"/>
              <a:buChar char="•"/>
            </a:pPr>
            <a:r>
              <a:rPr lang="en-GB" sz="2000" dirty="0"/>
              <a:t>how it was identified</a:t>
            </a:r>
          </a:p>
          <a:p>
            <a:pPr marL="285750" indent="-285750">
              <a:buFont typeface="Arial" panose="020B0604020202020204" pitchFamily="34" charset="0"/>
              <a:buChar char="•"/>
            </a:pPr>
            <a:r>
              <a:rPr lang="en-GB" sz="2000" dirty="0"/>
              <a:t>the proposed solution/s</a:t>
            </a:r>
          </a:p>
          <a:p>
            <a:pPr marL="285750" indent="-285750">
              <a:buFont typeface="Arial" panose="020B0604020202020204" pitchFamily="34" charset="0"/>
              <a:buChar char="•"/>
            </a:pPr>
            <a:r>
              <a:rPr lang="en-GB" sz="2000" dirty="0"/>
              <a:t>actions to be taken to achieve the solution/s</a:t>
            </a:r>
          </a:p>
          <a:p>
            <a:pPr marL="285750" indent="-285750">
              <a:buFont typeface="Arial" panose="020B0604020202020204" pitchFamily="34" charset="0"/>
              <a:buChar char="•"/>
            </a:pPr>
            <a:r>
              <a:rPr lang="en-GB" sz="2000" dirty="0"/>
              <a:t>dates by which each action should be achieved</a:t>
            </a:r>
          </a:p>
          <a:p>
            <a:pPr marL="285750" indent="-285750">
              <a:buFont typeface="Arial" panose="020B0604020202020204" pitchFamily="34" charset="0"/>
              <a:buChar char="•"/>
            </a:pPr>
            <a:r>
              <a:rPr lang="en-GB" sz="2000" dirty="0"/>
              <a:t>how staff will be kept informed on progress</a:t>
            </a:r>
          </a:p>
          <a:p>
            <a:pPr marL="285750" indent="-285750">
              <a:buFont typeface="Arial" panose="020B0604020202020204" pitchFamily="34" charset="0"/>
              <a:buChar char="•"/>
            </a:pPr>
            <a:r>
              <a:rPr lang="en-GB" sz="2000" dirty="0"/>
              <a:t>a date to review the plan and see if it has achieved its aim.</a:t>
            </a:r>
          </a:p>
          <a:p>
            <a:pPr marL="285750" indent="-285750">
              <a:buFont typeface="Arial" panose="020B0604020202020204" pitchFamily="34" charset="0"/>
              <a:buChar char="•"/>
            </a:pPr>
            <a:r>
              <a:rPr lang="en-GB" sz="2000" dirty="0"/>
              <a:t>Once solutions have been implemented, the review should check that agreed actions have been done and evaluate how effective these have been. The views of staff, and data collected on employee turnover, sickness absence and productivity, can help compare the organisation against how it was before the action plan was implemented.</a:t>
            </a:r>
          </a:p>
          <a:p>
            <a:pPr marL="285750" indent="-285750">
              <a:buFont typeface="Arial" panose="020B0604020202020204" pitchFamily="34" charset="0"/>
              <a:buChar char="•"/>
            </a:pPr>
            <a:r>
              <a:rPr lang="en-GB" sz="2000" dirty="0"/>
              <a:t>An employer will then need to consider what, if any, further action is needed.</a:t>
            </a:r>
          </a:p>
        </p:txBody>
      </p:sp>
    </p:spTree>
    <p:extLst>
      <p:ext uri="{BB962C8B-B14F-4D97-AF65-F5344CB8AC3E}">
        <p14:creationId xmlns:p14="http://schemas.microsoft.com/office/powerpoint/2010/main" val="138074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AA98EC-3A1F-43EA-8B10-11F6EED3242E}"/>
              </a:ext>
            </a:extLst>
          </p:cNvPr>
          <p:cNvSpPr txBox="1"/>
          <p:nvPr/>
        </p:nvSpPr>
        <p:spPr>
          <a:xfrm>
            <a:off x="998622" y="529168"/>
            <a:ext cx="8274717" cy="4247317"/>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Pts val="1000"/>
              <a:tabLst/>
            </a:pPr>
            <a:r>
              <a:rPr kumimoji="0" lang="en-GB" altLang="en-US" sz="1800" b="1" i="0" u="none" strike="noStrike" cap="none" normalizeH="0" baseline="0" dirty="0">
                <a:ln>
                  <a:noFill/>
                </a:ln>
                <a:solidFill>
                  <a:schemeClr val="accent4"/>
                </a:solidFill>
                <a:effectLst/>
                <a:latin typeface="Calibri" panose="020F0502020204030204" pitchFamily="34" charset="0"/>
                <a:cs typeface="Calibri" panose="020F0502020204030204" pitchFamily="34" charset="0"/>
              </a:rPr>
              <a:t>Take action to improve your well-bein</a:t>
            </a:r>
            <a:r>
              <a:rPr lang="en-GB" altLang="en-US" b="1" dirty="0">
                <a:solidFill>
                  <a:schemeClr val="accent4"/>
                </a:solidFill>
                <a:latin typeface="Calibri" panose="020F0502020204030204" pitchFamily="34" charset="0"/>
                <a:cs typeface="Calibri" panose="020F0502020204030204" pitchFamily="34" charset="0"/>
              </a:rPr>
              <a:t>g </a:t>
            </a:r>
            <a:endParaRPr kumimoji="0" lang="en-GB" altLang="en-US" sz="1800" b="1" i="0" u="none" strike="noStrike" cap="none" normalizeH="0" baseline="0" dirty="0">
              <a:ln>
                <a:noFill/>
              </a:ln>
              <a:solidFill>
                <a:schemeClr val="accent4"/>
              </a:solidFill>
              <a:effectLst/>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Pts val="1000"/>
              <a:buFont typeface="Wingdings" panose="05000000000000000000" pitchFamily="2" charset="2"/>
              <a:buChar char="§"/>
              <a:tabLst/>
            </a:pPr>
            <a:r>
              <a:rPr kumimoji="0" lang="en-GB" altLang="en-US" sz="1800" b="0" i="0" u="none" strike="noStrike" cap="none" normalizeH="0" baseline="0" dirty="0">
                <a:ln>
                  <a:noFill/>
                </a:ln>
                <a:effectLst/>
                <a:latin typeface="Calibri" panose="020F0502020204030204" pitchFamily="34" charset="0"/>
                <a:cs typeface="Calibri" panose="020F0502020204030204" pitchFamily="34" charset="0"/>
              </a:rPr>
              <a:t>Competence and confidence help to reduce stress.  Therefore, it is important that everyone has the appropriate level of training.  If you feel you need further training for your role, please discuss this with your manager. </a:t>
            </a:r>
          </a:p>
          <a:p>
            <a:pPr marL="285750" marR="0" lvl="0" indent="-285750" algn="l" defTabSz="914400" rtl="0" eaLnBrk="0" fontAlgn="base" latinLnBrk="0" hangingPunct="0">
              <a:lnSpc>
                <a:spcPct val="100000"/>
              </a:lnSpc>
              <a:spcBef>
                <a:spcPct val="0"/>
              </a:spcBef>
              <a:spcAft>
                <a:spcPct val="0"/>
              </a:spcAft>
              <a:buClrTx/>
              <a:buSzPts val="1000"/>
              <a:buFont typeface="Wingdings" panose="05000000000000000000" pitchFamily="2" charset="2"/>
              <a:buChar char="§"/>
              <a:tabLst/>
            </a:pPr>
            <a:r>
              <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Take a break</a:t>
            </a:r>
          </a:p>
          <a:p>
            <a:pPr marL="285750" marR="0" lvl="0" indent="-285750" algn="l" defTabSz="914400" rtl="0" eaLnBrk="0" fontAlgn="base" latinLnBrk="0" hangingPunct="0">
              <a:lnSpc>
                <a:spcPct val="100000"/>
              </a:lnSpc>
              <a:spcBef>
                <a:spcPct val="0"/>
              </a:spcBef>
              <a:spcAft>
                <a:spcPct val="0"/>
              </a:spcAft>
              <a:buClrTx/>
              <a:buSzPts val="1000"/>
              <a:buFont typeface="Wingdings" panose="05000000000000000000" pitchFamily="2" charset="2"/>
              <a:buChar char="§"/>
              <a:tabLst/>
            </a:pPr>
            <a:r>
              <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Take a walk</a:t>
            </a:r>
          </a:p>
          <a:p>
            <a:pPr marL="285750" marR="0" lvl="0" indent="-285750" algn="l" defTabSz="914400" rtl="0" eaLnBrk="0" fontAlgn="base" latinLnBrk="0" hangingPunct="0">
              <a:lnSpc>
                <a:spcPct val="100000"/>
              </a:lnSpc>
              <a:spcBef>
                <a:spcPct val="0"/>
              </a:spcBef>
              <a:spcAft>
                <a:spcPct val="0"/>
              </a:spcAft>
              <a:buClrTx/>
              <a:buSzPts val="1000"/>
              <a:buFont typeface="Wingdings" panose="05000000000000000000" pitchFamily="2" charset="2"/>
              <a:buChar char="§"/>
              <a:tabLst/>
            </a:pPr>
            <a:r>
              <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Talk to someone </a:t>
            </a:r>
          </a:p>
          <a:p>
            <a:pPr marL="285750" marR="0" lvl="0" indent="-285750" algn="l" defTabSz="914400" rtl="0" eaLnBrk="0" fontAlgn="base" latinLnBrk="0" hangingPunct="0">
              <a:lnSpc>
                <a:spcPct val="100000"/>
              </a:lnSpc>
              <a:spcBef>
                <a:spcPct val="0"/>
              </a:spcBef>
              <a:spcAft>
                <a:spcPct val="0"/>
              </a:spcAft>
              <a:buClrTx/>
              <a:buSzPts val="1000"/>
              <a:buFont typeface="Wingdings" panose="05000000000000000000" pitchFamily="2" charset="2"/>
              <a:buChar char="§"/>
              <a:tabLst/>
            </a:pPr>
            <a:r>
              <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Develop coping strategies (mindfulness)</a:t>
            </a:r>
          </a:p>
          <a:p>
            <a:pPr marL="285750" marR="0" lvl="0" indent="-285750" algn="l" defTabSz="914400" rtl="0" eaLnBrk="0" fontAlgn="base" latinLnBrk="0" hangingPunct="0">
              <a:lnSpc>
                <a:spcPct val="100000"/>
              </a:lnSpc>
              <a:spcBef>
                <a:spcPct val="0"/>
              </a:spcBef>
              <a:spcAft>
                <a:spcPct val="0"/>
              </a:spcAft>
              <a:buClrTx/>
              <a:buSzPts val="1000"/>
              <a:buFont typeface="Wingdings" panose="05000000000000000000" pitchFamily="2" charset="2"/>
              <a:buChar char="§"/>
              <a:tabLst/>
            </a:pPr>
            <a:r>
              <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Practise good financial management to avoid any extra stress</a:t>
            </a:r>
          </a:p>
          <a:p>
            <a:pPr marL="285750" marR="0" lvl="0" indent="-285750" algn="l" defTabSz="914400" rtl="0" eaLnBrk="0" fontAlgn="base" latinLnBrk="0" hangingPunct="0">
              <a:lnSpc>
                <a:spcPct val="100000"/>
              </a:lnSpc>
              <a:spcBef>
                <a:spcPct val="0"/>
              </a:spcBef>
              <a:spcAft>
                <a:spcPct val="0"/>
              </a:spcAft>
              <a:buClrTx/>
              <a:buSzPts val="1000"/>
              <a:buFont typeface="Wingdings" panose="05000000000000000000" pitchFamily="2" charset="2"/>
              <a:buChar char="§"/>
              <a:tabLst/>
            </a:pPr>
            <a:r>
              <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Tell a manager if you are stressed</a:t>
            </a:r>
          </a:p>
          <a:p>
            <a:pPr marL="285750" marR="0" lvl="0" indent="-285750" algn="l" defTabSz="914400" rtl="0" eaLnBrk="0" fontAlgn="base" latinLnBrk="0" hangingPunct="0">
              <a:lnSpc>
                <a:spcPct val="100000"/>
              </a:lnSpc>
              <a:spcBef>
                <a:spcPct val="0"/>
              </a:spcBef>
              <a:spcAft>
                <a:spcPct val="0"/>
              </a:spcAft>
              <a:buClrTx/>
              <a:buSzPts val="1000"/>
              <a:buFont typeface="Wingdings" panose="05000000000000000000" pitchFamily="2" charset="2"/>
              <a:buChar char="§"/>
              <a:tabLst/>
            </a:pPr>
            <a:r>
              <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Have a healthy diet</a:t>
            </a:r>
          </a:p>
          <a:p>
            <a:pPr marL="285750" marR="0" lvl="0" indent="-285750" algn="l" defTabSz="914400" rtl="0" eaLnBrk="0" fontAlgn="base" latinLnBrk="0" hangingPunct="0">
              <a:lnSpc>
                <a:spcPct val="100000"/>
              </a:lnSpc>
              <a:spcBef>
                <a:spcPct val="0"/>
              </a:spcBef>
              <a:spcAft>
                <a:spcPct val="0"/>
              </a:spcAft>
              <a:buClrTx/>
              <a:buSzPts val="1000"/>
              <a:buFont typeface="Wingdings" panose="05000000000000000000" pitchFamily="2" charset="2"/>
              <a:buChar char="§"/>
              <a:tabLst/>
            </a:pPr>
            <a:r>
              <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Ensure you get enough sleep</a:t>
            </a:r>
          </a:p>
          <a:p>
            <a:pPr marL="285750" marR="0" lvl="0" indent="-285750" algn="l" defTabSz="914400" rtl="0" eaLnBrk="0" fontAlgn="base" latinLnBrk="0" hangingPunct="0">
              <a:lnSpc>
                <a:spcPct val="100000"/>
              </a:lnSpc>
              <a:spcBef>
                <a:spcPct val="0"/>
              </a:spcBef>
              <a:spcAft>
                <a:spcPct val="0"/>
              </a:spcAft>
              <a:buClrTx/>
              <a:buSzPts val="1000"/>
              <a:buFont typeface="Wingdings" panose="05000000000000000000" pitchFamily="2" charset="2"/>
              <a:buChar char="§"/>
              <a:tabLst/>
            </a:pPr>
            <a:r>
              <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Exercise regularly</a:t>
            </a:r>
          </a:p>
          <a:p>
            <a:pPr marL="285750" marR="0" lvl="0" indent="-285750" algn="l" defTabSz="914400" rtl="0" eaLnBrk="0" fontAlgn="base" latinLnBrk="0" hangingPunct="0">
              <a:lnSpc>
                <a:spcPct val="100000"/>
              </a:lnSpc>
              <a:spcBef>
                <a:spcPct val="0"/>
              </a:spcBef>
              <a:spcAft>
                <a:spcPct val="0"/>
              </a:spcAft>
              <a:buClrTx/>
              <a:buSzPts val="1000"/>
              <a:buFont typeface="Wingdings" panose="05000000000000000000" pitchFamily="2" charset="2"/>
              <a:buChar char="§"/>
              <a:tabLst/>
            </a:pPr>
            <a:r>
              <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Have fun and relaxation</a:t>
            </a:r>
          </a:p>
          <a:p>
            <a:pPr marL="285750" marR="0" lvl="0" indent="-285750" algn="l" defTabSz="914400" rtl="0" eaLnBrk="0" fontAlgn="base" latinLnBrk="0" hangingPunct="0">
              <a:lnSpc>
                <a:spcPct val="100000"/>
              </a:lnSpc>
              <a:spcBef>
                <a:spcPct val="0"/>
              </a:spcBef>
              <a:spcAft>
                <a:spcPct val="0"/>
              </a:spcAft>
              <a:buClrTx/>
              <a:buSzPts val="1000"/>
              <a:buFont typeface="Wingdings" panose="05000000000000000000" pitchFamily="2" charset="2"/>
              <a:buChar char="§"/>
              <a:tabLst/>
            </a:pPr>
            <a:r>
              <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Get plenty of fresh air </a:t>
            </a:r>
            <a:endParaRPr lang="en-GB" dirty="0"/>
          </a:p>
        </p:txBody>
      </p:sp>
      <p:pic>
        <p:nvPicPr>
          <p:cNvPr id="4" name="Picture 3" descr="Great Dream 400">
            <a:extLst>
              <a:ext uri="{FF2B5EF4-FFF2-40B4-BE49-F238E27FC236}">
                <a16:creationId xmlns:a16="http://schemas.microsoft.com/office/drawing/2014/main" id="{6B96A5F6-CB99-46E2-A2EE-307ED1E0D7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89975" y="1515758"/>
            <a:ext cx="3507241" cy="49572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996572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B732E3-A70C-40B4-9614-B91CB88ADC11}"/>
              </a:ext>
            </a:extLst>
          </p:cNvPr>
          <p:cNvSpPr txBox="1"/>
          <p:nvPr/>
        </p:nvSpPr>
        <p:spPr>
          <a:xfrm>
            <a:off x="1133974" y="597386"/>
            <a:ext cx="6093994"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2400" b="1" dirty="0">
                <a:solidFill>
                  <a:schemeClr val="accent4"/>
                </a:solidFill>
              </a:rPr>
              <a:t>Top tips for reducing stress</a:t>
            </a:r>
            <a:endParaRPr kumimoji="0" lang="en-GB" altLang="en-US" sz="1000" b="1" i="0" u="none" strike="noStrike" kern="1200" cap="none" spc="0" normalizeH="0" baseline="0" noProof="0" dirty="0">
              <a:ln>
                <a:noFill/>
              </a:ln>
              <a:solidFill>
                <a:schemeClr val="accent4"/>
              </a:solidFill>
              <a:effectLst/>
              <a:uLnTx/>
              <a:uFillTx/>
              <a:latin typeface="Arial" panose="020B0604020202020204" pitchFamily="34" charset="0"/>
            </a:endParaRPr>
          </a:p>
        </p:txBody>
      </p:sp>
      <p:sp>
        <p:nvSpPr>
          <p:cNvPr id="5" name="TextBox 4">
            <a:extLst>
              <a:ext uri="{FF2B5EF4-FFF2-40B4-BE49-F238E27FC236}">
                <a16:creationId xmlns:a16="http://schemas.microsoft.com/office/drawing/2014/main" id="{2A149BAB-845B-4E23-AAE7-55DFADE208F0}"/>
              </a:ext>
            </a:extLst>
          </p:cNvPr>
          <p:cNvSpPr txBox="1"/>
          <p:nvPr/>
        </p:nvSpPr>
        <p:spPr>
          <a:xfrm>
            <a:off x="1133974" y="1250228"/>
            <a:ext cx="9032709" cy="4708981"/>
          </a:xfrm>
          <a:prstGeom prst="rect">
            <a:avLst/>
          </a:prstGeom>
          <a:noFill/>
        </p:spPr>
        <p:txBody>
          <a:bodyPr wrap="square">
            <a:spAutoFit/>
          </a:bodyPr>
          <a:lstStyle/>
          <a:p>
            <a:pPr marL="342900" indent="-342900">
              <a:buFont typeface="Arial" panose="020B0604020202020204" pitchFamily="34" charset="0"/>
              <a:buChar char="•"/>
            </a:pPr>
            <a:r>
              <a:rPr lang="en-GB" sz="2000" b="1" dirty="0">
                <a:solidFill>
                  <a:schemeClr val="accent4"/>
                </a:solidFill>
                <a:latin typeface="Calibri" panose="020F0502020204030204" pitchFamily="34" charset="0"/>
                <a:cs typeface="Calibri" panose="020F0502020204030204" pitchFamily="34" charset="0"/>
              </a:rPr>
              <a:t>Being active reduces stress, </a:t>
            </a:r>
            <a:r>
              <a:rPr lang="en-GB" sz="2000" dirty="0">
                <a:latin typeface="Calibri" panose="020F0502020204030204" pitchFamily="34" charset="0"/>
                <a:cs typeface="Calibri" panose="020F0502020204030204" pitchFamily="34" charset="0"/>
              </a:rPr>
              <a:t>increases energy levels, and can make us more alert and help us sleep better. Find ways to add a bit of physical activity into your day. Why not try getting off the bus or train a stop earlier, or taking the stairs more often?</a:t>
            </a:r>
          </a:p>
          <a:p>
            <a:pPr marL="342900" indent="-342900">
              <a:buFont typeface="Arial" panose="020B0604020202020204" pitchFamily="34" charset="0"/>
              <a:buChar char="•"/>
            </a:pPr>
            <a:r>
              <a:rPr lang="en-GB" sz="2000" b="1" dirty="0">
                <a:solidFill>
                  <a:schemeClr val="accent4"/>
                </a:solidFill>
                <a:latin typeface="Calibri" panose="020F0502020204030204" pitchFamily="34" charset="0"/>
                <a:cs typeface="Calibri" panose="020F0502020204030204" pitchFamily="34" charset="0"/>
              </a:rPr>
              <a:t>Focus on quality time; </a:t>
            </a:r>
            <a:r>
              <a:rPr lang="en-GB" sz="2000" dirty="0">
                <a:latin typeface="Calibri" panose="020F0502020204030204" pitchFamily="34" charset="0"/>
                <a:cs typeface="Calibri" panose="020F0502020204030204" pitchFamily="34" charset="0"/>
              </a:rPr>
              <a:t>Plan to spend quality time with your family or friends each week. If you live with other people, switch off the TV and spend some time together – and if not, make plans to meet up.</a:t>
            </a:r>
          </a:p>
          <a:p>
            <a:pPr marL="342900" indent="-342900">
              <a:buFont typeface="Arial" panose="020B0604020202020204" pitchFamily="34" charset="0"/>
              <a:buChar char="•"/>
            </a:pPr>
            <a:r>
              <a:rPr lang="en-GB" sz="2000" b="1" dirty="0">
                <a:solidFill>
                  <a:schemeClr val="accent4"/>
                </a:solidFill>
                <a:latin typeface="Calibri" panose="020F0502020204030204" pitchFamily="34" charset="0"/>
                <a:cs typeface="Calibri" panose="020F0502020204030204" pitchFamily="34" charset="0"/>
              </a:rPr>
              <a:t>Be prepared and feel calm; </a:t>
            </a:r>
            <a:r>
              <a:rPr lang="en-GB" sz="2000" dirty="0">
                <a:latin typeface="Calibri" panose="020F0502020204030204" pitchFamily="34" charset="0"/>
                <a:cs typeface="Calibri" panose="020F0502020204030204" pitchFamily="34" charset="0"/>
              </a:rPr>
              <a:t>If you have a busy day or week coming up, spend a little time planning before you go to bed. Think about what you can organise or pack the night before, and plan some short breaks in each day.</a:t>
            </a:r>
          </a:p>
          <a:p>
            <a:pPr marL="342900" indent="-342900">
              <a:buFont typeface="Arial" panose="020B0604020202020204" pitchFamily="34" charset="0"/>
              <a:buChar char="•"/>
            </a:pPr>
            <a:r>
              <a:rPr lang="en-GB" sz="2000" b="1" dirty="0">
                <a:solidFill>
                  <a:schemeClr val="accent4"/>
                </a:solidFill>
                <a:latin typeface="Calibri" panose="020F0502020204030204" pitchFamily="34" charset="0"/>
                <a:cs typeface="Calibri" panose="020F0502020204030204" pitchFamily="34" charset="0"/>
              </a:rPr>
              <a:t>Make time every day to reflect on what went well</a:t>
            </a:r>
            <a:r>
              <a:rPr lang="en-GB" sz="2000" dirty="0">
                <a:solidFill>
                  <a:schemeClr val="accent4"/>
                </a:solidFill>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It's important to recognise your successes and the things you are grateful for, no matter how small.</a:t>
            </a:r>
          </a:p>
          <a:p>
            <a:pPr marL="342900" indent="-342900">
              <a:buFont typeface="Arial" panose="020B0604020202020204" pitchFamily="34" charset="0"/>
              <a:buChar char="•"/>
            </a:pPr>
            <a:r>
              <a:rPr lang="en-GB" sz="2000" b="1" dirty="0">
                <a:solidFill>
                  <a:schemeClr val="accent4"/>
                </a:solidFill>
                <a:latin typeface="Calibri" panose="020F0502020204030204" pitchFamily="34" charset="0"/>
                <a:cs typeface="Calibri" panose="020F0502020204030204" pitchFamily="34" charset="0"/>
              </a:rPr>
              <a:t>Make time to do something that you enjoy; </a:t>
            </a:r>
            <a:r>
              <a:rPr lang="en-GB" sz="2000" dirty="0">
                <a:latin typeface="Calibri" panose="020F0502020204030204" pitchFamily="34" charset="0"/>
                <a:cs typeface="Calibri" panose="020F0502020204030204" pitchFamily="34" charset="0"/>
              </a:rPr>
              <a:t>Big or small, make time for you. From going to the cinema, listening to music or reading a book, making time to do the things you enjoy can help you feel more positive and improve your wellbeing.</a:t>
            </a:r>
          </a:p>
        </p:txBody>
      </p:sp>
    </p:spTree>
    <p:extLst>
      <p:ext uri="{BB962C8B-B14F-4D97-AF65-F5344CB8AC3E}">
        <p14:creationId xmlns:p14="http://schemas.microsoft.com/office/powerpoint/2010/main" val="2249505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10606D-2DFC-4ECF-B891-9ED5F346BF15}"/>
              </a:ext>
            </a:extLst>
          </p:cNvPr>
          <p:cNvSpPr txBox="1"/>
          <p:nvPr/>
        </p:nvSpPr>
        <p:spPr>
          <a:xfrm>
            <a:off x="914399" y="678609"/>
            <a:ext cx="8178465" cy="5078313"/>
          </a:xfrm>
          <a:prstGeom prst="rect">
            <a:avLst/>
          </a:prstGeom>
          <a:noFill/>
        </p:spPr>
        <p:txBody>
          <a:bodyPr wrap="square">
            <a:spAutoFit/>
          </a:bodyPr>
          <a:lstStyle/>
          <a:p>
            <a:r>
              <a:rPr lang="en-GB" sz="1800" b="1" dirty="0">
                <a:solidFill>
                  <a:schemeClr val="accent4"/>
                </a:solidFill>
              </a:rPr>
              <a:t>Reframe unhelpful thoughts; </a:t>
            </a:r>
            <a:r>
              <a:rPr lang="en-GB" sz="1800" dirty="0"/>
              <a:t>The way we think, feel and behave are linked. Sometimes we develop patterns of thoughts or behaviours that are unhelpful so recognising them, and taking steps to think about things differently, can improve your mental health and wellbeing.</a:t>
            </a:r>
          </a:p>
          <a:p>
            <a:r>
              <a:rPr lang="en-GB" sz="1800" b="1" dirty="0">
                <a:solidFill>
                  <a:schemeClr val="accent4"/>
                </a:solidFill>
              </a:rPr>
              <a:t>Be in the present; </a:t>
            </a:r>
            <a:r>
              <a:rPr lang="en-GB" sz="1800" dirty="0"/>
              <a:t>If we take time to be aware of ourselves and be in the present moment, noticing our own thoughts and feelings, and the world around us, we can gain a better perspective. Sometimes this is known as being more mindful.</a:t>
            </a:r>
          </a:p>
          <a:p>
            <a:r>
              <a:rPr lang="en-GB" sz="1800" b="1" dirty="0">
                <a:solidFill>
                  <a:schemeClr val="accent4"/>
                </a:solidFill>
              </a:rPr>
              <a:t>Get good sleep; </a:t>
            </a:r>
            <a:r>
              <a:rPr lang="en-GB" sz="1800" dirty="0"/>
              <a:t>Good-quality sleep makes a big difference to how we feel mentally and physically, so it's important to get enough.</a:t>
            </a:r>
          </a:p>
          <a:p>
            <a:r>
              <a:rPr lang="en-GB" sz="1800" b="1" dirty="0">
                <a:solidFill>
                  <a:schemeClr val="accent4"/>
                </a:solidFill>
              </a:rPr>
              <a:t>Connect with others; </a:t>
            </a:r>
            <a:r>
              <a:rPr lang="en-GB" sz="1800" dirty="0"/>
              <a:t>Spending quality time with friends or family, talking to someone about how we are feeling, or finding ways to help other people can all help stop you from feeling lonely and improve your mental health and wellbeing.</a:t>
            </a:r>
          </a:p>
          <a:p>
            <a:r>
              <a:rPr lang="en-GB" sz="1800" b="1" dirty="0">
                <a:solidFill>
                  <a:schemeClr val="accent4"/>
                </a:solidFill>
              </a:rPr>
              <a:t>Live a healthy life; </a:t>
            </a:r>
            <a:r>
              <a:rPr lang="en-GB" sz="1800" dirty="0"/>
              <a:t>Being active, enjoying the outdoors and having a healthy, balanced diet all impact how we feel. Also, binning bad habits like smoking, and cutting down on alcohol and caffeine can have a positive effect on our mood.</a:t>
            </a:r>
          </a:p>
          <a:p>
            <a:r>
              <a:rPr lang="en-GB" sz="1800" b="1" dirty="0">
                <a:solidFill>
                  <a:schemeClr val="accent4"/>
                </a:solidFill>
              </a:rPr>
              <a:t>Do something for yourself; </a:t>
            </a:r>
            <a:r>
              <a:rPr lang="en-GB" sz="1800" dirty="0"/>
              <a:t>From enjoying your favourite hobby, learning something new or simply taking time to relax, it's important to do things that make you happy.</a:t>
            </a:r>
          </a:p>
        </p:txBody>
      </p:sp>
    </p:spTree>
    <p:extLst>
      <p:ext uri="{BB962C8B-B14F-4D97-AF65-F5344CB8AC3E}">
        <p14:creationId xmlns:p14="http://schemas.microsoft.com/office/powerpoint/2010/main" val="3404264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9" name="Straight Connector 24">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40" name="Rectangle 26">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8">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4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4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cxnSp>
        <p:nvCxnSpPr>
          <p:cNvPr id="45"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1EEDEE96-6721-4432-A6A9-2720011AC2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45" y="837005"/>
            <a:ext cx="4311315" cy="1958199"/>
          </a:xfrm>
          <a:prstGeom prst="rect">
            <a:avLst/>
          </a:prstGeom>
        </p:spPr>
      </p:pic>
      <p:sp>
        <p:nvSpPr>
          <p:cNvPr id="34" name="TextBox 33">
            <a:extLst>
              <a:ext uri="{FF2B5EF4-FFF2-40B4-BE49-F238E27FC236}">
                <a16:creationId xmlns:a16="http://schemas.microsoft.com/office/drawing/2014/main" id="{43EAF814-7CB2-443F-8CD8-B057760AC3EA}"/>
              </a:ext>
            </a:extLst>
          </p:cNvPr>
          <p:cNvSpPr txBox="1"/>
          <p:nvPr/>
        </p:nvSpPr>
        <p:spPr>
          <a:xfrm>
            <a:off x="6340274" y="328770"/>
            <a:ext cx="3986213" cy="5251450"/>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dirty="0">
                <a:solidFill>
                  <a:schemeClr val="accent4"/>
                </a:solidFill>
              </a:rPr>
              <a:t>What is mental well-being </a:t>
            </a:r>
          </a:p>
          <a:p>
            <a:pPr marL="285750" indent="-228600">
              <a:lnSpc>
                <a:spcPct val="90000"/>
              </a:lnSpc>
              <a:spcAft>
                <a:spcPts val="600"/>
              </a:spcAft>
              <a:buFont typeface="Arial" panose="020B0604020202020204" pitchFamily="34" charset="0"/>
              <a:buChar char="•"/>
            </a:pPr>
            <a:r>
              <a:rPr lang="en-US" dirty="0">
                <a:solidFill>
                  <a:schemeClr val="accent4"/>
                </a:solidFill>
              </a:rPr>
              <a:t>Why is it important </a:t>
            </a:r>
          </a:p>
          <a:p>
            <a:pPr marL="285750" indent="-228600">
              <a:lnSpc>
                <a:spcPct val="90000"/>
              </a:lnSpc>
              <a:spcAft>
                <a:spcPts val="600"/>
              </a:spcAft>
              <a:buFont typeface="Arial" panose="020B0604020202020204" pitchFamily="34" charset="0"/>
              <a:buChar char="•"/>
            </a:pPr>
            <a:r>
              <a:rPr lang="en-US" dirty="0">
                <a:solidFill>
                  <a:schemeClr val="accent4"/>
                </a:solidFill>
              </a:rPr>
              <a:t>Mental health awareness in the workplace</a:t>
            </a:r>
          </a:p>
          <a:p>
            <a:pPr marL="285750" indent="-228600">
              <a:lnSpc>
                <a:spcPct val="90000"/>
              </a:lnSpc>
              <a:spcAft>
                <a:spcPts val="600"/>
              </a:spcAft>
              <a:buFont typeface="Arial" panose="020B0604020202020204" pitchFamily="34" charset="0"/>
              <a:buChar char="•"/>
            </a:pPr>
            <a:r>
              <a:rPr lang="en-US" dirty="0">
                <a:solidFill>
                  <a:schemeClr val="accent4"/>
                </a:solidFill>
              </a:rPr>
              <a:t>Window on the world</a:t>
            </a:r>
          </a:p>
          <a:p>
            <a:pPr marL="285750" indent="-228600">
              <a:lnSpc>
                <a:spcPct val="90000"/>
              </a:lnSpc>
              <a:spcAft>
                <a:spcPts val="600"/>
              </a:spcAft>
              <a:buFont typeface="Arial" panose="020B0604020202020204" pitchFamily="34" charset="0"/>
              <a:buChar char="•"/>
            </a:pPr>
            <a:r>
              <a:rPr lang="en-US" dirty="0">
                <a:solidFill>
                  <a:schemeClr val="accent4"/>
                </a:solidFill>
              </a:rPr>
              <a:t>The stress bucket </a:t>
            </a:r>
          </a:p>
          <a:p>
            <a:pPr marL="285750" indent="-228600">
              <a:lnSpc>
                <a:spcPct val="90000"/>
              </a:lnSpc>
              <a:spcAft>
                <a:spcPts val="600"/>
              </a:spcAft>
              <a:buFont typeface="Arial" panose="020B0604020202020204" pitchFamily="34" charset="0"/>
              <a:buChar char="•"/>
            </a:pPr>
            <a:r>
              <a:rPr lang="en-US" dirty="0">
                <a:solidFill>
                  <a:schemeClr val="accent4"/>
                </a:solidFill>
              </a:rPr>
              <a:t>Tips to reduce stress</a:t>
            </a:r>
          </a:p>
          <a:p>
            <a:pPr marL="285750" indent="-228600">
              <a:lnSpc>
                <a:spcPct val="90000"/>
              </a:lnSpc>
              <a:spcAft>
                <a:spcPts val="600"/>
              </a:spcAft>
              <a:buFont typeface="Arial" panose="020B0604020202020204" pitchFamily="34" charset="0"/>
              <a:buChar char="•"/>
            </a:pPr>
            <a:r>
              <a:rPr lang="en-US" dirty="0">
                <a:solidFill>
                  <a:schemeClr val="accent4"/>
                </a:solidFill>
              </a:rPr>
              <a:t>How we are working to support you</a:t>
            </a:r>
          </a:p>
          <a:p>
            <a:pPr marL="285750" indent="-228600">
              <a:lnSpc>
                <a:spcPct val="90000"/>
              </a:lnSpc>
              <a:spcAft>
                <a:spcPts val="600"/>
              </a:spcAft>
              <a:buFont typeface="Arial" panose="020B0604020202020204" pitchFamily="34" charset="0"/>
              <a:buChar char="•"/>
            </a:pPr>
            <a:r>
              <a:rPr lang="en-US" dirty="0">
                <a:solidFill>
                  <a:schemeClr val="accent4"/>
                </a:solidFill>
              </a:rPr>
              <a:t>Further advice </a:t>
            </a:r>
          </a:p>
        </p:txBody>
      </p:sp>
    </p:spTree>
    <p:extLst>
      <p:ext uri="{BB962C8B-B14F-4D97-AF65-F5344CB8AC3E}">
        <p14:creationId xmlns:p14="http://schemas.microsoft.com/office/powerpoint/2010/main" val="358759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1000"/>
                                        <p:tgtEl>
                                          <p:spTgt spid="34">
                                            <p:txEl>
                                              <p:pRg st="0" end="0"/>
                                            </p:txEl>
                                          </p:spTgt>
                                        </p:tgtEl>
                                      </p:cBhvr>
                                    </p:animEffect>
                                    <p:anim calcmode="lin" valueType="num">
                                      <p:cBhvr>
                                        <p:cTn id="8"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fade">
                                      <p:cBhvr>
                                        <p:cTn id="12" dur="1000"/>
                                        <p:tgtEl>
                                          <p:spTgt spid="34">
                                            <p:txEl>
                                              <p:pRg st="1" end="1"/>
                                            </p:txEl>
                                          </p:spTgt>
                                        </p:tgtEl>
                                      </p:cBhvr>
                                    </p:animEffect>
                                    <p:anim calcmode="lin" valueType="num">
                                      <p:cBhvr>
                                        <p:cTn id="13" dur="1000" fill="hold"/>
                                        <p:tgtEl>
                                          <p:spTgt spid="3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4">
                                            <p:txEl>
                                              <p:pRg st="2" end="2"/>
                                            </p:txEl>
                                          </p:spTgt>
                                        </p:tgtEl>
                                        <p:attrNameLst>
                                          <p:attrName>style.visibility</p:attrName>
                                        </p:attrNameLst>
                                      </p:cBhvr>
                                      <p:to>
                                        <p:strVal val="visible"/>
                                      </p:to>
                                    </p:set>
                                    <p:animEffect transition="in" filter="fade">
                                      <p:cBhvr>
                                        <p:cTn id="17" dur="1000"/>
                                        <p:tgtEl>
                                          <p:spTgt spid="34">
                                            <p:txEl>
                                              <p:pRg st="2" end="2"/>
                                            </p:txEl>
                                          </p:spTgt>
                                        </p:tgtEl>
                                      </p:cBhvr>
                                    </p:animEffect>
                                    <p:anim calcmode="lin" valueType="num">
                                      <p:cBhvr>
                                        <p:cTn id="18" dur="1000" fill="hold"/>
                                        <p:tgtEl>
                                          <p:spTgt spid="3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xEl>
                                              <p:pRg st="3" end="3"/>
                                            </p:txEl>
                                          </p:spTgt>
                                        </p:tgtEl>
                                        <p:attrNameLst>
                                          <p:attrName>style.visibility</p:attrName>
                                        </p:attrNameLst>
                                      </p:cBhvr>
                                      <p:to>
                                        <p:strVal val="visible"/>
                                      </p:to>
                                    </p:set>
                                    <p:animEffect transition="in" filter="fade">
                                      <p:cBhvr>
                                        <p:cTn id="22" dur="1000"/>
                                        <p:tgtEl>
                                          <p:spTgt spid="34">
                                            <p:txEl>
                                              <p:pRg st="3" end="3"/>
                                            </p:txEl>
                                          </p:spTgt>
                                        </p:tgtEl>
                                      </p:cBhvr>
                                    </p:animEffect>
                                    <p:anim calcmode="lin" valueType="num">
                                      <p:cBhvr>
                                        <p:cTn id="2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
                                            <p:txEl>
                                              <p:pRg st="4" end="4"/>
                                            </p:txEl>
                                          </p:spTgt>
                                        </p:tgtEl>
                                        <p:attrNameLst>
                                          <p:attrName>style.visibility</p:attrName>
                                        </p:attrNameLst>
                                      </p:cBhvr>
                                      <p:to>
                                        <p:strVal val="visible"/>
                                      </p:to>
                                    </p:set>
                                    <p:animEffect transition="in" filter="fade">
                                      <p:cBhvr>
                                        <p:cTn id="27" dur="1000"/>
                                        <p:tgtEl>
                                          <p:spTgt spid="34">
                                            <p:txEl>
                                              <p:pRg st="4" end="4"/>
                                            </p:txEl>
                                          </p:spTgt>
                                        </p:tgtEl>
                                      </p:cBhvr>
                                    </p:animEffect>
                                    <p:anim calcmode="lin" valueType="num">
                                      <p:cBhvr>
                                        <p:cTn id="28" dur="1000" fill="hold"/>
                                        <p:tgtEl>
                                          <p:spTgt spid="3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4">
                                            <p:txEl>
                                              <p:pRg st="5" end="5"/>
                                            </p:txEl>
                                          </p:spTgt>
                                        </p:tgtEl>
                                        <p:attrNameLst>
                                          <p:attrName>style.visibility</p:attrName>
                                        </p:attrNameLst>
                                      </p:cBhvr>
                                      <p:to>
                                        <p:strVal val="visible"/>
                                      </p:to>
                                    </p:set>
                                    <p:animEffect transition="in" filter="fade">
                                      <p:cBhvr>
                                        <p:cTn id="32" dur="1000"/>
                                        <p:tgtEl>
                                          <p:spTgt spid="34">
                                            <p:txEl>
                                              <p:pRg st="5" end="5"/>
                                            </p:txEl>
                                          </p:spTgt>
                                        </p:tgtEl>
                                      </p:cBhvr>
                                    </p:animEffect>
                                    <p:anim calcmode="lin" valueType="num">
                                      <p:cBhvr>
                                        <p:cTn id="33"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4">
                                            <p:txEl>
                                              <p:pRg st="6" end="6"/>
                                            </p:txEl>
                                          </p:spTgt>
                                        </p:tgtEl>
                                        <p:attrNameLst>
                                          <p:attrName>style.visibility</p:attrName>
                                        </p:attrNameLst>
                                      </p:cBhvr>
                                      <p:to>
                                        <p:strVal val="visible"/>
                                      </p:to>
                                    </p:set>
                                    <p:animEffect transition="in" filter="fade">
                                      <p:cBhvr>
                                        <p:cTn id="37" dur="1000"/>
                                        <p:tgtEl>
                                          <p:spTgt spid="34">
                                            <p:txEl>
                                              <p:pRg st="6" end="6"/>
                                            </p:txEl>
                                          </p:spTgt>
                                        </p:tgtEl>
                                      </p:cBhvr>
                                    </p:animEffect>
                                    <p:anim calcmode="lin" valueType="num">
                                      <p:cBhvr>
                                        <p:cTn id="38"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4">
                                            <p:txEl>
                                              <p:pRg st="7" end="7"/>
                                            </p:txEl>
                                          </p:spTgt>
                                        </p:tgtEl>
                                        <p:attrNameLst>
                                          <p:attrName>style.visibility</p:attrName>
                                        </p:attrNameLst>
                                      </p:cBhvr>
                                      <p:to>
                                        <p:strVal val="visible"/>
                                      </p:to>
                                    </p:set>
                                    <p:animEffect transition="in" filter="fade">
                                      <p:cBhvr>
                                        <p:cTn id="42" dur="1000"/>
                                        <p:tgtEl>
                                          <p:spTgt spid="34">
                                            <p:txEl>
                                              <p:pRg st="7" end="7"/>
                                            </p:txEl>
                                          </p:spTgt>
                                        </p:tgtEl>
                                      </p:cBhvr>
                                    </p:animEffect>
                                    <p:anim calcmode="lin" valueType="num">
                                      <p:cBhvr>
                                        <p:cTn id="43" dur="1000" fill="hold"/>
                                        <p:tgtEl>
                                          <p:spTgt spid="3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97D909-885F-4984-ACC7-B3F22987EB40}"/>
              </a:ext>
            </a:extLst>
          </p:cNvPr>
          <p:cNvSpPr txBox="1"/>
          <p:nvPr/>
        </p:nvSpPr>
        <p:spPr>
          <a:xfrm>
            <a:off x="953501" y="878628"/>
            <a:ext cx="10320087" cy="2031325"/>
          </a:xfrm>
          <a:prstGeom prst="rect">
            <a:avLst/>
          </a:prstGeom>
          <a:noFill/>
        </p:spPr>
        <p:txBody>
          <a:bodyPr wrap="square">
            <a:spAutoFit/>
          </a:bodyPr>
          <a:lstStyle/>
          <a:p>
            <a:r>
              <a:rPr lang="en-GB" b="1" dirty="0">
                <a:solidFill>
                  <a:schemeClr val="accent4"/>
                </a:solidFill>
                <a:latin typeface="Calibri" panose="020F0502020204030204" pitchFamily="34" charset="0"/>
                <a:cs typeface="Calibri" panose="020F0502020204030204" pitchFamily="34" charset="0"/>
              </a:rPr>
              <a:t>Put things into perspective </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Imagine yourself 10 years from now looking back at this day, at this very moment.  What will be your thoughts about this very moment 10 years from now? You'll quickly realize that there is a 95 percent possibility that you won't even remember this very moment.  And for the five remaining percent that you will remember you'll probably end up laughing about it.  So is it really worth it to get all upset about it?</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Just look at the situation and imagine how it could have been worse and that for a matter of fact you’re actually well off by making your brain come up with alternative scenarios to what's currently happening.</a:t>
            </a:r>
          </a:p>
        </p:txBody>
      </p:sp>
    </p:spTree>
    <p:extLst>
      <p:ext uri="{BB962C8B-B14F-4D97-AF65-F5344CB8AC3E}">
        <p14:creationId xmlns:p14="http://schemas.microsoft.com/office/powerpoint/2010/main" val="164065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437E4-80B3-4906-8843-E9F904D2C735}"/>
              </a:ext>
            </a:extLst>
          </p:cNvPr>
          <p:cNvSpPr txBox="1"/>
          <p:nvPr/>
        </p:nvSpPr>
        <p:spPr>
          <a:xfrm>
            <a:off x="890338" y="385011"/>
            <a:ext cx="9480884" cy="6032421"/>
          </a:xfrm>
          <a:prstGeom prst="rect">
            <a:avLst/>
          </a:prstGeom>
          <a:noFill/>
        </p:spPr>
        <p:txBody>
          <a:bodyPr wrap="square">
            <a:spAutoFit/>
          </a:bodyPr>
          <a:lstStyle/>
          <a:p>
            <a:pPr marL="285750" lvl="0" indent="-285750">
              <a:buFont typeface="Arial" panose="020B0604020202020204" pitchFamily="34" charset="0"/>
              <a:buChar char="•"/>
            </a:pPr>
            <a:r>
              <a:rPr lang="en-GB" sz="1600" dirty="0"/>
              <a:t>Take up a new hobby</a:t>
            </a:r>
          </a:p>
          <a:p>
            <a:pPr marL="285750" lvl="0" indent="-285750">
              <a:buFont typeface="Arial" panose="020B0604020202020204" pitchFamily="34" charset="0"/>
              <a:buChar char="•"/>
            </a:pPr>
            <a:r>
              <a:rPr lang="en-GB" sz="1600" dirty="0"/>
              <a:t>Do something creative – painting, creative writing</a:t>
            </a:r>
          </a:p>
          <a:p>
            <a:pPr marL="285750" lvl="0" indent="-285750">
              <a:buFont typeface="Arial" panose="020B0604020202020204" pitchFamily="34" charset="0"/>
              <a:buChar char="•"/>
            </a:pPr>
            <a:r>
              <a:rPr lang="en-GB" sz="1600" dirty="0"/>
              <a:t>Keep a journal</a:t>
            </a:r>
          </a:p>
          <a:p>
            <a:pPr marL="285750" lvl="0" indent="-285750">
              <a:buFont typeface="Arial" panose="020B0604020202020204" pitchFamily="34" charset="0"/>
              <a:buChar char="•"/>
            </a:pPr>
            <a:r>
              <a:rPr lang="en-GB" sz="1600" dirty="0"/>
              <a:t>Exercise, yoga and fresh air where you can.  If you can’t get out and don’t have a garden you can use stairs if you have them or exercise via </a:t>
            </a:r>
            <a:r>
              <a:rPr lang="en-GB" sz="1600" dirty="0" err="1"/>
              <a:t>facebook</a:t>
            </a:r>
            <a:r>
              <a:rPr lang="en-GB" sz="1600" dirty="0"/>
              <a:t> or you tube videos. </a:t>
            </a:r>
          </a:p>
          <a:p>
            <a:pPr marL="285750" lvl="0" indent="-285750">
              <a:buFont typeface="Arial" panose="020B0604020202020204" pitchFamily="34" charset="0"/>
              <a:buChar char="•"/>
            </a:pPr>
            <a:r>
              <a:rPr lang="en-GB" sz="1600" dirty="0"/>
              <a:t>arts and crafts, such as drawing, painting, collage, sewing, craft kits or upcycling</a:t>
            </a:r>
          </a:p>
          <a:p>
            <a:pPr marL="285750" lvl="0" indent="-285750">
              <a:buFont typeface="Arial" panose="020B0604020202020204" pitchFamily="34" charset="0"/>
              <a:buChar char="•"/>
            </a:pPr>
            <a:r>
              <a:rPr lang="en-GB" sz="1600" dirty="0"/>
              <a:t>DIY</a:t>
            </a:r>
          </a:p>
          <a:p>
            <a:pPr marL="285750" lvl="0" indent="-285750">
              <a:buFont typeface="Arial" panose="020B0604020202020204" pitchFamily="34" charset="0"/>
              <a:buChar char="•"/>
            </a:pPr>
            <a:r>
              <a:rPr lang="en-GB" sz="1600" dirty="0"/>
              <a:t>colouring</a:t>
            </a:r>
          </a:p>
          <a:p>
            <a:pPr marL="285750" lvl="0" indent="-285750">
              <a:buFont typeface="Arial" panose="020B0604020202020204" pitchFamily="34" charset="0"/>
              <a:buChar char="•"/>
            </a:pPr>
            <a:r>
              <a:rPr lang="en-GB" sz="1600" dirty="0"/>
              <a:t>mindfulness </a:t>
            </a:r>
          </a:p>
          <a:p>
            <a:pPr marL="285750" lvl="0" indent="-285750">
              <a:buFont typeface="Arial" panose="020B0604020202020204" pitchFamily="34" charset="0"/>
              <a:buChar char="•"/>
            </a:pPr>
            <a:r>
              <a:rPr lang="en-GB" sz="1600" dirty="0"/>
              <a:t>playing musical instruments, singing or listening to music</a:t>
            </a:r>
          </a:p>
          <a:p>
            <a:pPr marL="285750" lvl="0" indent="-285750">
              <a:buFont typeface="Arial" panose="020B0604020202020204" pitchFamily="34" charset="0"/>
              <a:buChar char="•"/>
            </a:pPr>
            <a:r>
              <a:rPr lang="en-GB" sz="1600" dirty="0"/>
              <a:t>writing</a:t>
            </a:r>
          </a:p>
          <a:p>
            <a:pPr marL="285750" lvl="0" indent="-285750">
              <a:buFont typeface="Arial" panose="020B0604020202020204" pitchFamily="34" charset="0"/>
              <a:buChar char="•"/>
            </a:pPr>
            <a:r>
              <a:rPr lang="en-GB" sz="1600" dirty="0"/>
              <a:t>meditation.</a:t>
            </a:r>
          </a:p>
          <a:p>
            <a:pPr marL="285750" lvl="0" indent="-285750">
              <a:buFont typeface="Arial" panose="020B0604020202020204" pitchFamily="34" charset="0"/>
              <a:buChar char="•"/>
            </a:pPr>
            <a:r>
              <a:rPr lang="en-GB" sz="1600" dirty="0"/>
              <a:t>Try having a clear out. You could sort through your possessions and put them away tidily, or have a spring clean.</a:t>
            </a:r>
          </a:p>
          <a:p>
            <a:pPr marL="285750" lvl="0" indent="-285750">
              <a:buFont typeface="Arial" panose="020B0604020202020204" pitchFamily="34" charset="0"/>
              <a:buChar char="•"/>
            </a:pPr>
            <a:r>
              <a:rPr lang="en-GB" sz="1600" dirty="0"/>
              <a:t>You could also have a digital clear out. Delete any old files and apps you don't use, upgrade your software, update all your passwords or clear out your inboxes.</a:t>
            </a:r>
          </a:p>
          <a:p>
            <a:pPr marL="285750" lvl="0" indent="-285750">
              <a:buFont typeface="Arial" panose="020B0604020202020204" pitchFamily="34" charset="0"/>
              <a:buChar char="•"/>
            </a:pPr>
            <a:r>
              <a:rPr lang="en-GB" sz="1600" dirty="0"/>
              <a:t>Write letters or emails, or make phone calls with people you've been meaning to catch up with.</a:t>
            </a:r>
          </a:p>
          <a:p>
            <a:pPr marL="285750" lvl="0" indent="-285750">
              <a:buFont typeface="Arial" panose="020B0604020202020204" pitchFamily="34" charset="0"/>
              <a:buChar char="•"/>
            </a:pPr>
            <a:r>
              <a:rPr lang="en-GB" sz="1600" dirty="0"/>
              <a:t>Keep your brain occupied and challenged. Set aside time in your routine for this. Read books, magazines and articles. Listen to podcasts, watch films and do puzzles.</a:t>
            </a:r>
          </a:p>
          <a:p>
            <a:pPr marL="285750" lvl="0" indent="-285750">
              <a:buFont typeface="Arial" panose="020B0604020202020204" pitchFamily="34" charset="0"/>
              <a:buChar char="•"/>
            </a:pPr>
            <a:r>
              <a:rPr lang="en-GB" sz="1600" dirty="0"/>
              <a:t>Although high street library branches are closed, some libraries have apps you can use online. These allow you to borrow </a:t>
            </a:r>
            <a:r>
              <a:rPr lang="en-GB" sz="1600" dirty="0" err="1"/>
              <a:t>ebooks</a:t>
            </a:r>
            <a:r>
              <a:rPr lang="en-GB" sz="1600" dirty="0"/>
              <a:t>, audiobooks or magazines from home for free, if you're a library member.</a:t>
            </a:r>
          </a:p>
          <a:p>
            <a:pPr marL="285750" lvl="0" indent="-285750">
              <a:buFont typeface="Arial" panose="020B0604020202020204" pitchFamily="34" charset="0"/>
              <a:buChar char="•"/>
            </a:pPr>
            <a:r>
              <a:rPr lang="en-GB" sz="1600" u="sng" dirty="0" err="1">
                <a:hlinkClick r:id="rId2"/>
              </a:rPr>
              <a:t>FutureLearn</a:t>
            </a:r>
            <a:r>
              <a:rPr lang="en-GB" sz="1600" u="sng" dirty="0">
                <a:hlinkClick r:id="rId2"/>
              </a:rPr>
              <a:t> </a:t>
            </a:r>
            <a:r>
              <a:rPr lang="en-GB" sz="1600" dirty="0"/>
              <a:t>and </a:t>
            </a:r>
            <a:r>
              <a:rPr lang="en-GB" sz="1600" u="sng" dirty="0" err="1">
                <a:hlinkClick r:id="rId3"/>
              </a:rPr>
              <a:t>OpenLearn</a:t>
            </a:r>
            <a:r>
              <a:rPr lang="en-GB" sz="1600" dirty="0"/>
              <a:t> have free online courses you could try.</a:t>
            </a:r>
          </a:p>
          <a:p>
            <a:pPr marL="285750" lvl="0" indent="-285750">
              <a:buFont typeface="Arial" panose="020B0604020202020204" pitchFamily="34" charset="0"/>
              <a:buChar char="•"/>
            </a:pPr>
            <a:r>
              <a:rPr lang="en-GB" sz="1600" dirty="0"/>
              <a:t>There are lots of apps that can help you learn things, such as a foreign language or other new skills.</a:t>
            </a:r>
          </a:p>
          <a:p>
            <a:pPr marL="285750" lvl="0" indent="-285750">
              <a:buFont typeface="Arial" panose="020B0604020202020204" pitchFamily="34" charset="0"/>
              <a:buChar char="•"/>
            </a:pPr>
            <a:r>
              <a:rPr lang="en-GB" sz="1600" dirty="0"/>
              <a:t>Stay in contact with friends and family via facetime, zoom etc – have remote quizzes </a:t>
            </a:r>
          </a:p>
        </p:txBody>
      </p:sp>
    </p:spTree>
    <p:extLst>
      <p:ext uri="{BB962C8B-B14F-4D97-AF65-F5344CB8AC3E}">
        <p14:creationId xmlns:p14="http://schemas.microsoft.com/office/powerpoint/2010/main" val="3518798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D0FCF8-9C9C-4E56-9380-3A6D4E140EE6}"/>
              </a:ext>
            </a:extLst>
          </p:cNvPr>
          <p:cNvSpPr txBox="1"/>
          <p:nvPr/>
        </p:nvSpPr>
        <p:spPr>
          <a:xfrm>
            <a:off x="1013660" y="752434"/>
            <a:ext cx="10705098" cy="2585323"/>
          </a:xfrm>
          <a:prstGeom prst="rect">
            <a:avLst/>
          </a:prstGeom>
          <a:noFill/>
        </p:spPr>
        <p:txBody>
          <a:bodyPr wrap="square">
            <a:spAutoFit/>
          </a:bodyPr>
          <a:lstStyle/>
          <a:p>
            <a:r>
              <a:rPr lang="en-GB" b="1" dirty="0">
                <a:solidFill>
                  <a:schemeClr val="accent4"/>
                </a:solidFill>
              </a:rPr>
              <a:t>Keep active </a:t>
            </a:r>
          </a:p>
          <a:p>
            <a:r>
              <a:rPr lang="en-GB" dirty="0"/>
              <a:t>Build physical activity into your daily routine, if possible. Most of us don't have exercise equipment like treadmills where we live, but there are still activities you can do. Exercising at home can be simple and there are options for most ages and abilities, such as:</a:t>
            </a:r>
          </a:p>
          <a:p>
            <a:pPr marL="285750" lvl="0" indent="-285750">
              <a:buFont typeface="Arial" panose="020B0604020202020204" pitchFamily="34" charset="0"/>
              <a:buChar char="•"/>
            </a:pPr>
            <a:r>
              <a:rPr lang="en-GB" dirty="0"/>
              <a:t>cleaning your home </a:t>
            </a:r>
          </a:p>
          <a:p>
            <a:pPr marL="285750" lvl="0" indent="-285750">
              <a:buFont typeface="Arial" panose="020B0604020202020204" pitchFamily="34" charset="0"/>
              <a:buChar char="•"/>
            </a:pPr>
            <a:r>
              <a:rPr lang="en-GB" dirty="0"/>
              <a:t>dancing to music</a:t>
            </a:r>
          </a:p>
          <a:p>
            <a:pPr marL="285750" lvl="0" indent="-285750">
              <a:buFont typeface="Arial" panose="020B0604020202020204" pitchFamily="34" charset="0"/>
              <a:buChar char="•"/>
            </a:pPr>
            <a:r>
              <a:rPr lang="en-GB" dirty="0"/>
              <a:t>going up and down stairs</a:t>
            </a:r>
          </a:p>
          <a:p>
            <a:pPr marL="285750" lvl="0" indent="-285750">
              <a:buFont typeface="Arial" panose="020B0604020202020204" pitchFamily="34" charset="0"/>
              <a:buChar char="•"/>
            </a:pPr>
            <a:r>
              <a:rPr lang="en-GB" dirty="0"/>
              <a:t>online exercise workouts that you can follow</a:t>
            </a:r>
          </a:p>
          <a:p>
            <a:pPr marL="285750" lvl="0" indent="-285750">
              <a:buFont typeface="Arial" panose="020B0604020202020204" pitchFamily="34" charset="0"/>
              <a:buChar char="•"/>
            </a:pPr>
            <a:r>
              <a:rPr lang="en-GB" dirty="0"/>
              <a:t>sitting less – if you notice you've been sitting down for an hour, just getting up or changing position can help.</a:t>
            </a:r>
          </a:p>
        </p:txBody>
      </p:sp>
    </p:spTree>
    <p:extLst>
      <p:ext uri="{BB962C8B-B14F-4D97-AF65-F5344CB8AC3E}">
        <p14:creationId xmlns:p14="http://schemas.microsoft.com/office/powerpoint/2010/main" val="620222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CA95E707-5BA9-4D8B-89FB-7986FB91AF5A}"/>
              </a:ext>
            </a:extLst>
          </p:cNvPr>
          <p:cNvPicPr>
            <a:picLocks noChangeAspect="1"/>
          </p:cNvPicPr>
          <p:nvPr/>
        </p:nvPicPr>
        <p:blipFill rotWithShape="1">
          <a:blip r:embed="rId2"/>
          <a:srcRect l="30814" t="26174" r="33815" b="26032"/>
          <a:stretch/>
        </p:blipFill>
        <p:spPr>
          <a:xfrm>
            <a:off x="1010653" y="470155"/>
            <a:ext cx="6186176" cy="5572524"/>
          </a:xfrm>
          <a:prstGeom prst="rect">
            <a:avLst/>
          </a:prstGeom>
        </p:spPr>
      </p:pic>
      <p:sp>
        <p:nvSpPr>
          <p:cNvPr id="3" name="TextBox 2">
            <a:extLst>
              <a:ext uri="{FF2B5EF4-FFF2-40B4-BE49-F238E27FC236}">
                <a16:creationId xmlns:a16="http://schemas.microsoft.com/office/drawing/2014/main" id="{B60F2134-3E60-43F1-9F1A-717053739532}"/>
              </a:ext>
            </a:extLst>
          </p:cNvPr>
          <p:cNvSpPr txBox="1"/>
          <p:nvPr/>
        </p:nvSpPr>
        <p:spPr>
          <a:xfrm>
            <a:off x="7196828" y="470155"/>
            <a:ext cx="4582087" cy="3539430"/>
          </a:xfrm>
          <a:prstGeom prst="rect">
            <a:avLst/>
          </a:prstGeom>
          <a:noFill/>
        </p:spPr>
        <p:txBody>
          <a:bodyPr wrap="square" rtlCol="0">
            <a:spAutoFit/>
          </a:bodyPr>
          <a:lstStyle/>
          <a:p>
            <a:r>
              <a:rPr lang="en-GB" sz="1600" b="1" dirty="0">
                <a:solidFill>
                  <a:schemeClr val="accent4"/>
                </a:solidFill>
              </a:rPr>
              <a:t>Get some balance </a:t>
            </a:r>
          </a:p>
          <a:p>
            <a:endParaRPr lang="en-GB" sz="1600" dirty="0"/>
          </a:p>
          <a:p>
            <a:r>
              <a:rPr lang="en-GB" sz="1600" dirty="0"/>
              <a:t>An imbalance of pleasure, achievement, and closeness can affect our mood. For example if you spend most of your time working with no time for pleasure or socialising, then you may start to feel low and isolated. Conversely, if you spend most of your time relaxing for pleasure and not doing other things that are important to you then this can also impact your mood. At the end of each day could you check in with yourself and reflect on ‘what did I do today that gave me a sense of achievement? Pleasure? Closeness with others?’ Did I get a good balance, or what can I do differently tomorrow?</a:t>
            </a:r>
          </a:p>
        </p:txBody>
      </p:sp>
    </p:spTree>
    <p:extLst>
      <p:ext uri="{BB962C8B-B14F-4D97-AF65-F5344CB8AC3E}">
        <p14:creationId xmlns:p14="http://schemas.microsoft.com/office/powerpoint/2010/main" val="3398400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CD450D-152B-4E74-81C8-B27A823812CE}"/>
              </a:ext>
            </a:extLst>
          </p:cNvPr>
          <p:cNvSpPr txBox="1"/>
          <p:nvPr/>
        </p:nvSpPr>
        <p:spPr>
          <a:xfrm>
            <a:off x="1133976" y="681062"/>
            <a:ext cx="10632908" cy="923330"/>
          </a:xfrm>
          <a:prstGeom prst="rect">
            <a:avLst/>
          </a:prstGeom>
          <a:noFill/>
        </p:spPr>
        <p:txBody>
          <a:bodyPr wrap="square">
            <a:spAutoFit/>
          </a:bodyPr>
          <a:lstStyle/>
          <a:p>
            <a:pPr marL="0" indent="0">
              <a:buNone/>
            </a:pPr>
            <a:r>
              <a:rPr lang="en-GB" dirty="0"/>
              <a:t>It is natural for you to worry, but if you feel that it's becoming excessive and taking over your life – for example if it's making you anxious, or if you're struggling to sleep – then it might be worth trying to find ways to limit the time you spend worrying, and taking steps to manage your well-being. </a:t>
            </a:r>
          </a:p>
        </p:txBody>
      </p:sp>
      <p:pic>
        <p:nvPicPr>
          <p:cNvPr id="4" name="Picture 3">
            <a:extLst>
              <a:ext uri="{FF2B5EF4-FFF2-40B4-BE49-F238E27FC236}">
                <a16:creationId xmlns:a16="http://schemas.microsoft.com/office/drawing/2014/main" id="{2FE273C2-C40D-4C8D-9348-3990F4F4F7AF}"/>
              </a:ext>
            </a:extLst>
          </p:cNvPr>
          <p:cNvPicPr>
            <a:picLocks noChangeAspect="1"/>
          </p:cNvPicPr>
          <p:nvPr/>
        </p:nvPicPr>
        <p:blipFill rotWithShape="1">
          <a:blip r:embed="rId2"/>
          <a:srcRect l="22174" t="28099" r="21913" b="50000"/>
          <a:stretch/>
        </p:blipFill>
        <p:spPr>
          <a:xfrm>
            <a:off x="974977" y="2553338"/>
            <a:ext cx="10632908" cy="2776651"/>
          </a:xfrm>
          <a:prstGeom prst="rect">
            <a:avLst/>
          </a:prstGeom>
        </p:spPr>
      </p:pic>
    </p:spTree>
    <p:extLst>
      <p:ext uri="{BB962C8B-B14F-4D97-AF65-F5344CB8AC3E}">
        <p14:creationId xmlns:p14="http://schemas.microsoft.com/office/powerpoint/2010/main" val="1973376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9B9EDF-3BB1-4E24-9435-52D7178644A0}"/>
              </a:ext>
            </a:extLst>
          </p:cNvPr>
          <p:cNvSpPr txBox="1"/>
          <p:nvPr/>
        </p:nvSpPr>
        <p:spPr>
          <a:xfrm>
            <a:off x="1085850" y="577839"/>
            <a:ext cx="10861508" cy="2031325"/>
          </a:xfrm>
          <a:prstGeom prst="rect">
            <a:avLst/>
          </a:prstGeom>
          <a:noFill/>
        </p:spPr>
        <p:txBody>
          <a:bodyPr wrap="square">
            <a:spAutoFit/>
          </a:bodyPr>
          <a:lstStyle/>
          <a:p>
            <a:pPr marL="0" indent="0">
              <a:buNone/>
            </a:pPr>
            <a:r>
              <a:rPr lang="en-GB" dirty="0"/>
              <a:t>Worry can be helpful or unhelpful, and psychologists often distinguish between worries concerning ‘real problems’ vs. ‘hypothetical problems’.</a:t>
            </a:r>
          </a:p>
          <a:p>
            <a:pPr marL="0" indent="0">
              <a:buNone/>
            </a:pPr>
            <a:r>
              <a:rPr lang="en-GB" dirty="0"/>
              <a:t> • Real problem worries are about actual problems that need solutions right now. For example, given the very real concern about the virus at the moment, there are helpful solutions which include regular handwashing, social distancing, and physical isolation if you have symptoms.</a:t>
            </a:r>
          </a:p>
          <a:p>
            <a:pPr marL="0" indent="0">
              <a:buNone/>
            </a:pPr>
            <a:r>
              <a:rPr lang="en-GB" dirty="0"/>
              <a:t> • Hypothetical worries about the current health crisis might include thinking about worst-case scenarios (what we might call catastrophising). For example, imagining worst case scenarios such as most people dying.</a:t>
            </a:r>
          </a:p>
        </p:txBody>
      </p:sp>
      <p:sp>
        <p:nvSpPr>
          <p:cNvPr id="5" name="TextBox 4">
            <a:extLst>
              <a:ext uri="{FF2B5EF4-FFF2-40B4-BE49-F238E27FC236}">
                <a16:creationId xmlns:a16="http://schemas.microsoft.com/office/drawing/2014/main" id="{C8879B05-A4BD-4A3E-AC06-1194E8D51DC8}"/>
              </a:ext>
            </a:extLst>
          </p:cNvPr>
          <p:cNvSpPr txBox="1"/>
          <p:nvPr/>
        </p:nvSpPr>
        <p:spPr>
          <a:xfrm>
            <a:off x="1001629" y="3207966"/>
            <a:ext cx="10729160" cy="646331"/>
          </a:xfrm>
          <a:prstGeom prst="rect">
            <a:avLst/>
          </a:prstGeom>
          <a:noFill/>
        </p:spPr>
        <p:txBody>
          <a:bodyPr wrap="square">
            <a:spAutoFit/>
          </a:bodyPr>
          <a:lstStyle/>
          <a:p>
            <a:pPr marL="0" indent="0">
              <a:buNone/>
            </a:pPr>
            <a:r>
              <a:rPr lang="en-GB" dirty="0"/>
              <a:t>Practise identifying whether your worry is 'real problem' worry, or 'hypothetical worry'. </a:t>
            </a:r>
            <a:r>
              <a:rPr lang="en-GB" dirty="0">
                <a:solidFill>
                  <a:schemeClr val="accent4"/>
                </a:solidFill>
              </a:rPr>
              <a:t>The Worry Decision Tree</a:t>
            </a:r>
            <a:r>
              <a:rPr lang="en-GB" dirty="0"/>
              <a:t> is a useful tool for helping you to decide what type your worry is. </a:t>
            </a:r>
          </a:p>
        </p:txBody>
      </p:sp>
    </p:spTree>
    <p:extLst>
      <p:ext uri="{BB962C8B-B14F-4D97-AF65-F5344CB8AC3E}">
        <p14:creationId xmlns:p14="http://schemas.microsoft.com/office/powerpoint/2010/main" val="1005523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672B73-AFC0-4B81-BDC8-EF1036D304A8}"/>
              </a:ext>
            </a:extLst>
          </p:cNvPr>
          <p:cNvPicPr>
            <a:picLocks noChangeAspect="1"/>
          </p:cNvPicPr>
          <p:nvPr/>
        </p:nvPicPr>
        <p:blipFill rotWithShape="1">
          <a:blip r:embed="rId2"/>
          <a:srcRect l="36000" t="25791" r="36870" b="27206"/>
          <a:stretch/>
        </p:blipFill>
        <p:spPr>
          <a:xfrm>
            <a:off x="4075895" y="259040"/>
            <a:ext cx="5489210" cy="6339919"/>
          </a:xfrm>
          <a:prstGeom prst="rect">
            <a:avLst/>
          </a:prstGeom>
        </p:spPr>
      </p:pic>
    </p:spTree>
    <p:extLst>
      <p:ext uri="{BB962C8B-B14F-4D97-AF65-F5344CB8AC3E}">
        <p14:creationId xmlns:p14="http://schemas.microsoft.com/office/powerpoint/2010/main" val="2776290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80E542-173D-48D6-92FD-40B7C10B50A8}"/>
              </a:ext>
            </a:extLst>
          </p:cNvPr>
          <p:cNvSpPr txBox="1"/>
          <p:nvPr/>
        </p:nvSpPr>
        <p:spPr>
          <a:xfrm>
            <a:off x="1058778" y="1040374"/>
            <a:ext cx="10431379" cy="3139321"/>
          </a:xfrm>
          <a:prstGeom prst="rect">
            <a:avLst/>
          </a:prstGeom>
          <a:noFill/>
        </p:spPr>
        <p:txBody>
          <a:bodyPr wrap="square">
            <a:spAutoFit/>
          </a:bodyPr>
          <a:lstStyle/>
          <a:p>
            <a:pPr marL="0" indent="0">
              <a:buNone/>
            </a:pPr>
            <a:r>
              <a:rPr lang="en-GB" dirty="0"/>
              <a:t>M</a:t>
            </a:r>
            <a:r>
              <a:rPr lang="en-GB" sz="1800" dirty="0"/>
              <a:t>any of our normal routines and daily activities are changing. Naturally this can be unsettling, and we can find that the things we usually did to look after our well-being have become difficult. Whether you are working from home, or in some form of physical isolation or distancing, it can be helpful to organise a daily routine that involves a balance between activities that: </a:t>
            </a:r>
          </a:p>
          <a:p>
            <a:pPr marL="0" indent="0">
              <a:buNone/>
            </a:pPr>
            <a:r>
              <a:rPr lang="en-GB" sz="1800" dirty="0"/>
              <a:t>• give you a sense of achievement</a:t>
            </a:r>
          </a:p>
          <a:p>
            <a:pPr marL="0" indent="0">
              <a:buNone/>
            </a:pPr>
            <a:r>
              <a:rPr lang="en-GB" sz="1800" dirty="0"/>
              <a:t>• help you feel close and connected with others and </a:t>
            </a:r>
          </a:p>
          <a:p>
            <a:pPr marL="0" indent="0">
              <a:buNone/>
            </a:pPr>
            <a:r>
              <a:rPr lang="en-GB" sz="1800" dirty="0"/>
              <a:t>• activities that you can do just for pleasure. </a:t>
            </a:r>
          </a:p>
          <a:p>
            <a:pPr marL="0" indent="0">
              <a:buNone/>
            </a:pPr>
            <a:endParaRPr lang="en-GB" sz="1800" dirty="0"/>
          </a:p>
          <a:p>
            <a:pPr marL="0" indent="0">
              <a:buNone/>
            </a:pPr>
            <a:r>
              <a:rPr lang="en-GB" sz="1800" dirty="0">
                <a:solidFill>
                  <a:schemeClr val="accent4"/>
                </a:solidFill>
              </a:rPr>
              <a:t>We feel good when we have achieved or accomplished something, so it’s helpful to include activities each day that give you a sense of achievement. For example, doing some housework, decorating, gardening, a work task, cooking a new recipe, completing an exercise routine, or completing ‘life admin’ such as paying a bill. </a:t>
            </a:r>
          </a:p>
        </p:txBody>
      </p:sp>
    </p:spTree>
    <p:extLst>
      <p:ext uri="{BB962C8B-B14F-4D97-AF65-F5344CB8AC3E}">
        <p14:creationId xmlns:p14="http://schemas.microsoft.com/office/powerpoint/2010/main" val="2867833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FCC4E1-6DF8-4E1A-820A-91D940AFD952}"/>
              </a:ext>
            </a:extLst>
          </p:cNvPr>
          <p:cNvSpPr txBox="1"/>
          <p:nvPr/>
        </p:nvSpPr>
        <p:spPr>
          <a:xfrm>
            <a:off x="1010654" y="763375"/>
            <a:ext cx="10190746" cy="3416320"/>
          </a:xfrm>
          <a:prstGeom prst="rect">
            <a:avLst/>
          </a:prstGeom>
          <a:noFill/>
        </p:spPr>
        <p:txBody>
          <a:bodyPr wrap="square">
            <a:spAutoFit/>
          </a:bodyPr>
          <a:lstStyle/>
          <a:p>
            <a:r>
              <a:rPr lang="en-GB" sz="1800" dirty="0"/>
              <a:t>Notice and limit worry triggers. As the health situation develops it can feel like we need to constantly follow the news or check social media for updates. However, you might notice this also triggers your worry and anxiety. Try to notice what triggers your worry. For example, is it watching the news for more than 30 minutes? Checking social media every hour? Try to limit the time that you are exposed to worry triggers each day. You might choose to listen to the news at a set time each day, or you could limit the amount of time you spend on social media for news checking. </a:t>
            </a:r>
          </a:p>
          <a:p>
            <a:endParaRPr lang="en-GB" sz="1800" dirty="0"/>
          </a:p>
          <a:p>
            <a:r>
              <a:rPr lang="en-GB" sz="1800" dirty="0"/>
              <a:t>Practice gratitude. At times of uncertainty, developing a gratitude practice can help you to connect with moments of joy, aliveness, and pleasure. At the end of each day, take time to reflect on what you are thankful for today. Try and be specific and notice new things each day, for example ‘I am grateful that it was sunny at lunchtime so I could sit in the garden’. You could start a gratitude journal, or keep notes in a gratitude jar. Encourage other people in your home to get involved too.</a:t>
            </a:r>
          </a:p>
        </p:txBody>
      </p:sp>
    </p:spTree>
    <p:extLst>
      <p:ext uri="{BB962C8B-B14F-4D97-AF65-F5344CB8AC3E}">
        <p14:creationId xmlns:p14="http://schemas.microsoft.com/office/powerpoint/2010/main" val="2695705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848505-C92D-4415-856F-773967EEA435}"/>
              </a:ext>
            </a:extLst>
          </p:cNvPr>
          <p:cNvSpPr txBox="1"/>
          <p:nvPr/>
        </p:nvSpPr>
        <p:spPr>
          <a:xfrm>
            <a:off x="1254292" y="1414443"/>
            <a:ext cx="10801350" cy="2585323"/>
          </a:xfrm>
          <a:prstGeom prst="rect">
            <a:avLst/>
          </a:prstGeom>
          <a:noFill/>
        </p:spPr>
        <p:txBody>
          <a:bodyPr wrap="square">
            <a:spAutoFit/>
          </a:bodyPr>
          <a:lstStyle/>
          <a:p>
            <a:pPr indent="-228600" algn="ctr" defTabSz="914400"/>
            <a:r>
              <a:rPr lang="en-US" sz="1800" dirty="0">
                <a:solidFill>
                  <a:schemeClr val="accent4"/>
                </a:solidFill>
                <a:hlinkClick r:id="rId2">
                  <a:extLst>
                    <a:ext uri="{A12FA001-AC4F-418D-AE19-62706E023703}">
                      <ahyp:hlinkClr xmlns:ahyp="http://schemas.microsoft.com/office/drawing/2018/hyperlinkcolor" val="tx"/>
                    </a:ext>
                  </a:extLst>
                </a:hlinkClick>
              </a:rPr>
              <a:t>Useful websites; </a:t>
            </a:r>
          </a:p>
          <a:p>
            <a:pPr indent="-228600" defTabSz="914400"/>
            <a:r>
              <a:rPr lang="en-US" sz="1800" dirty="0">
                <a:hlinkClick r:id="rId2">
                  <a:extLst>
                    <a:ext uri="{A12FA001-AC4F-418D-AE19-62706E023703}">
                      <ahyp:hlinkClr xmlns:ahyp="http://schemas.microsoft.com/office/drawing/2018/hyperlinkcolor" val="tx"/>
                    </a:ext>
                  </a:extLst>
                </a:hlinkClick>
              </a:rPr>
              <a:t>https://www.acas.org.uk/index.aspx?articleid=6062</a:t>
            </a:r>
            <a:endParaRPr lang="en-US" sz="1800" dirty="0"/>
          </a:p>
          <a:p>
            <a:pPr indent="-228600" defTabSz="914400"/>
            <a:r>
              <a:rPr lang="en-US" sz="1800" dirty="0">
                <a:hlinkClick r:id="rId3">
                  <a:extLst>
                    <a:ext uri="{A12FA001-AC4F-418D-AE19-62706E023703}">
                      <ahyp:hlinkClr xmlns:ahyp="http://schemas.microsoft.com/office/drawing/2018/hyperlinkcolor" val="tx"/>
                    </a:ext>
                  </a:extLst>
                </a:hlinkClick>
              </a:rPr>
              <a:t>https://www.nhs.uk/oneyou/every-mind-matters</a:t>
            </a:r>
            <a:endParaRPr lang="en-US" sz="1800" dirty="0"/>
          </a:p>
          <a:p>
            <a:pPr indent="-228600" defTabSz="914400"/>
            <a:r>
              <a:rPr lang="en-US" sz="1800" dirty="0"/>
              <a:t>ttps://www.mind.org.uk/information-support/tips-for-everyday-living/workplace-mental-health/work-and-mental-health</a:t>
            </a:r>
          </a:p>
          <a:p>
            <a:pPr indent="-228600" defTabSz="914400"/>
            <a:r>
              <a:rPr lang="en-US" sz="1800" dirty="0">
                <a:hlinkClick r:id="rId4">
                  <a:extLst>
                    <a:ext uri="{A12FA001-AC4F-418D-AE19-62706E023703}">
                      <ahyp:hlinkClr xmlns:ahyp="http://schemas.microsoft.com/office/drawing/2018/hyperlinkcolor" val="tx"/>
                    </a:ext>
                  </a:extLst>
                </a:hlinkClick>
              </a:rPr>
              <a:t>https://www.mentalhealthatwork.org.uk/</a:t>
            </a:r>
            <a:endParaRPr lang="en-US" sz="1800" dirty="0"/>
          </a:p>
          <a:p>
            <a:pPr indent="-228600" defTabSz="914400"/>
            <a:r>
              <a:rPr lang="en-US" sz="1800" dirty="0">
                <a:hlinkClick r:id="rId5">
                  <a:extLst>
                    <a:ext uri="{A12FA001-AC4F-418D-AE19-62706E023703}">
                      <ahyp:hlinkClr xmlns:ahyp="http://schemas.microsoft.com/office/drawing/2018/hyperlinkcolor" val="tx"/>
                    </a:ext>
                  </a:extLst>
                </a:hlinkClick>
              </a:rPr>
              <a:t>https://mhfaengland.org/</a:t>
            </a:r>
            <a:endParaRPr lang="en-US" sz="1800" dirty="0"/>
          </a:p>
          <a:p>
            <a:pPr indent="-228600" defTabSz="914400"/>
            <a:r>
              <a:rPr lang="en-US" sz="1800" dirty="0"/>
              <a:t>https://www.gov.uk/government/publications/thriving-at-work-a-review-of-mental-health-and-employers</a:t>
            </a:r>
          </a:p>
          <a:p>
            <a:pPr indent="-228600" defTabSz="914400"/>
            <a:endParaRPr lang="en-US" sz="1800" dirty="0">
              <a:solidFill>
                <a:srgbClr val="000000"/>
              </a:solidFill>
            </a:endParaRPr>
          </a:p>
        </p:txBody>
      </p:sp>
    </p:spTree>
    <p:extLst>
      <p:ext uri="{BB962C8B-B14F-4D97-AF65-F5344CB8AC3E}">
        <p14:creationId xmlns:p14="http://schemas.microsoft.com/office/powerpoint/2010/main" val="3484209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9" name="Straight Connector 24">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40" name="Rectangle 26">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8">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4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4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cxnSp>
        <p:nvCxnSpPr>
          <p:cNvPr id="45"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pic>
        <p:nvPicPr>
          <p:cNvPr id="10" name="Picture 2" descr="http://www.togethertolive.ca/sites/default/files/mental-health.png">
            <a:extLst>
              <a:ext uri="{FF2B5EF4-FFF2-40B4-BE49-F238E27FC236}">
                <a16:creationId xmlns:a16="http://schemas.microsoft.com/office/drawing/2014/main" id="{40C396F7-F003-49AD-A45B-A5085E87AB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2499"/>
          <a:stretch/>
        </p:blipFill>
        <p:spPr bwMode="auto">
          <a:xfrm>
            <a:off x="6140038" y="1346798"/>
            <a:ext cx="5525337" cy="3441769"/>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9A47831-9A2F-44AE-8065-64AC970A3575}"/>
              </a:ext>
            </a:extLst>
          </p:cNvPr>
          <p:cNvSpPr txBox="1"/>
          <p:nvPr/>
        </p:nvSpPr>
        <p:spPr>
          <a:xfrm>
            <a:off x="426720" y="298396"/>
            <a:ext cx="4947917" cy="584775"/>
          </a:xfrm>
          <a:prstGeom prst="rect">
            <a:avLst/>
          </a:prstGeom>
          <a:noFill/>
        </p:spPr>
        <p:txBody>
          <a:bodyPr wrap="square" rtlCol="0">
            <a:spAutoFit/>
          </a:bodyPr>
          <a:lstStyle/>
          <a:p>
            <a:r>
              <a:rPr lang="en-GB" sz="3200" dirty="0">
                <a:solidFill>
                  <a:schemeClr val="bg1"/>
                </a:solidFill>
              </a:rPr>
              <a:t>Everyone has mental health </a:t>
            </a:r>
          </a:p>
        </p:txBody>
      </p:sp>
      <p:sp>
        <p:nvSpPr>
          <p:cNvPr id="4" name="TextBox 3">
            <a:extLst>
              <a:ext uri="{FF2B5EF4-FFF2-40B4-BE49-F238E27FC236}">
                <a16:creationId xmlns:a16="http://schemas.microsoft.com/office/drawing/2014/main" id="{EFD50073-A998-4C57-8753-146A306756A2}"/>
              </a:ext>
            </a:extLst>
          </p:cNvPr>
          <p:cNvSpPr txBox="1"/>
          <p:nvPr/>
        </p:nvSpPr>
        <p:spPr>
          <a:xfrm>
            <a:off x="318101" y="1181567"/>
            <a:ext cx="4104639" cy="5016758"/>
          </a:xfrm>
          <a:prstGeom prst="rect">
            <a:avLst/>
          </a:prstGeom>
          <a:noFill/>
        </p:spPr>
        <p:txBody>
          <a:bodyPr wrap="square" rtlCol="0">
            <a:spAutoFit/>
          </a:bodyPr>
          <a:lstStyle/>
          <a:p>
            <a:pPr lvl="0">
              <a:spcAft>
                <a:spcPts val="1200"/>
              </a:spcAft>
              <a:buSzPct val="100000"/>
              <a:buFont typeface="Arial" panose="020B0604020202020204" pitchFamily="34" charset="0"/>
              <a:buChar char="•"/>
              <a:defRPr sz="1800" b="0" i="0" u="none" strike="noStrike" kern="0" cap="none" spc="0" baseline="0">
                <a:solidFill>
                  <a:srgbClr val="000000"/>
                </a:solidFill>
                <a:uFillTx/>
              </a:defRPr>
            </a:pPr>
            <a:r>
              <a:rPr lang="en-GB" dirty="0">
                <a:solidFill>
                  <a:schemeClr val="bg1"/>
                </a:solidFill>
                <a:latin typeface="Lato" pitchFamily="34"/>
                <a:ea typeface="Lato" pitchFamily="34"/>
                <a:cs typeface="Lato" pitchFamily="34"/>
              </a:rPr>
              <a:t>We all have mental health</a:t>
            </a:r>
          </a:p>
          <a:p>
            <a:pPr lvl="0">
              <a:spcAft>
                <a:spcPts val="1200"/>
              </a:spcAft>
              <a:buSzPct val="100000"/>
              <a:buFont typeface="Arial" panose="020B0604020202020204" pitchFamily="34" charset="0"/>
              <a:buChar char="•"/>
              <a:defRPr sz="1800" b="0" i="0" u="none" strike="noStrike" kern="0" cap="none" spc="0" baseline="0">
                <a:solidFill>
                  <a:srgbClr val="000000"/>
                </a:solidFill>
                <a:uFillTx/>
              </a:defRPr>
            </a:pPr>
            <a:r>
              <a:rPr lang="en-GB" dirty="0">
                <a:solidFill>
                  <a:schemeClr val="bg1"/>
                </a:solidFill>
                <a:latin typeface="Lato" pitchFamily="34"/>
                <a:ea typeface="Lato" pitchFamily="34"/>
                <a:cs typeface="Lato" pitchFamily="34"/>
              </a:rPr>
              <a:t>Just like our physical health, it goes up and down</a:t>
            </a:r>
          </a:p>
          <a:p>
            <a:pPr lvl="0">
              <a:spcAft>
                <a:spcPts val="1200"/>
              </a:spcAft>
              <a:buSzPct val="100000"/>
              <a:buFont typeface="Arial" panose="020B0604020202020204" pitchFamily="34" charset="0"/>
              <a:buChar char="•"/>
              <a:defRPr sz="1800" b="0" i="0" u="none" strike="noStrike" kern="0" cap="none" spc="0" baseline="0">
                <a:solidFill>
                  <a:srgbClr val="000000"/>
                </a:solidFill>
                <a:uFillTx/>
              </a:defRPr>
            </a:pPr>
            <a:r>
              <a:rPr lang="en-GB" dirty="0">
                <a:solidFill>
                  <a:schemeClr val="bg1"/>
                </a:solidFill>
                <a:latin typeface="Lato" pitchFamily="34"/>
                <a:ea typeface="Lato" pitchFamily="34"/>
                <a:cs typeface="Lato" pitchFamily="34"/>
              </a:rPr>
              <a:t>Having good mental health can help us feel better, sleep better and support us </a:t>
            </a:r>
            <a:br>
              <a:rPr lang="en-GB" dirty="0">
                <a:solidFill>
                  <a:schemeClr val="bg1"/>
                </a:solidFill>
                <a:latin typeface="Lato" pitchFamily="34"/>
                <a:ea typeface="Lato" pitchFamily="34"/>
                <a:cs typeface="Lato" pitchFamily="34"/>
              </a:rPr>
            </a:br>
            <a:r>
              <a:rPr lang="en-GB" dirty="0">
                <a:solidFill>
                  <a:schemeClr val="bg1"/>
                </a:solidFill>
                <a:latin typeface="Lato" pitchFamily="34"/>
                <a:ea typeface="Lato" pitchFamily="34"/>
                <a:cs typeface="Lato" pitchFamily="34"/>
              </a:rPr>
              <a:t>in doing the things we want to do</a:t>
            </a:r>
          </a:p>
          <a:p>
            <a:pPr lvl="0">
              <a:spcAft>
                <a:spcPts val="1200"/>
              </a:spcAft>
              <a:buSzPct val="100000"/>
              <a:buFont typeface="Arial" panose="020B0604020202020204" pitchFamily="34" charset="0"/>
              <a:buChar char="•"/>
              <a:defRPr sz="1800" b="0" i="0" u="none" strike="noStrike" kern="0" cap="none" spc="0" baseline="0">
                <a:solidFill>
                  <a:srgbClr val="000000"/>
                </a:solidFill>
                <a:uFillTx/>
              </a:defRPr>
            </a:pPr>
            <a:r>
              <a:rPr lang="en-GB" dirty="0">
                <a:solidFill>
                  <a:schemeClr val="bg1"/>
                </a:solidFill>
                <a:latin typeface="Lato" pitchFamily="34"/>
                <a:ea typeface="Lato" pitchFamily="34"/>
                <a:cs typeface="Lato" pitchFamily="34"/>
              </a:rPr>
              <a:t>It can also help us have more positive relationships with those around us</a:t>
            </a:r>
          </a:p>
          <a:p>
            <a:pPr lvl="0">
              <a:spcAft>
                <a:spcPts val="1200"/>
              </a:spcAft>
              <a:buSzPct val="100000"/>
              <a:buFont typeface="Arial" panose="020B0604020202020204" pitchFamily="34" charset="0"/>
              <a:buChar char="•"/>
              <a:defRPr sz="1800" b="0" i="0" u="none" strike="noStrike" kern="0" cap="none" spc="0" baseline="0">
                <a:solidFill>
                  <a:srgbClr val="000000"/>
                </a:solidFill>
                <a:uFillTx/>
              </a:defRPr>
            </a:pPr>
            <a:r>
              <a:rPr lang="en-GB" dirty="0">
                <a:solidFill>
                  <a:schemeClr val="bg1"/>
                </a:solidFill>
                <a:latin typeface="Lato" pitchFamily="34"/>
                <a:ea typeface="Lato" pitchFamily="34"/>
                <a:cs typeface="Lato" pitchFamily="34"/>
              </a:rPr>
              <a:t>We don’t need to wait until we are struggling with our mental health </a:t>
            </a:r>
          </a:p>
          <a:p>
            <a:pPr lvl="0">
              <a:spcAft>
                <a:spcPts val="1200"/>
              </a:spcAft>
              <a:buSzPct val="100000"/>
              <a:buFont typeface="Arial" panose="020B0604020202020204" pitchFamily="34" charset="0"/>
              <a:buChar char="•"/>
              <a:defRPr sz="1800" b="0" i="0" u="none" strike="noStrike" kern="0" cap="none" spc="0" baseline="0">
                <a:solidFill>
                  <a:srgbClr val="000000"/>
                </a:solidFill>
                <a:uFillTx/>
              </a:defRPr>
            </a:pPr>
            <a:r>
              <a:rPr lang="en-GB" dirty="0">
                <a:solidFill>
                  <a:schemeClr val="bg1"/>
                </a:solidFill>
                <a:latin typeface="Lato" pitchFamily="34"/>
                <a:ea typeface="Lato" pitchFamily="34"/>
                <a:cs typeface="Lato" pitchFamily="34"/>
              </a:rPr>
              <a:t>There are lots of things we can do to protect our mental health and stop issues from getting worse, just as we do with our physical health</a:t>
            </a:r>
          </a:p>
        </p:txBody>
      </p:sp>
    </p:spTree>
    <p:extLst>
      <p:ext uri="{BB962C8B-B14F-4D97-AF65-F5344CB8AC3E}">
        <p14:creationId xmlns:p14="http://schemas.microsoft.com/office/powerpoint/2010/main" val="1447881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E1A9E1-D178-4E99-B8B0-4086D3CBC4DB}"/>
              </a:ext>
            </a:extLst>
          </p:cNvPr>
          <p:cNvSpPr txBox="1"/>
          <p:nvPr/>
        </p:nvSpPr>
        <p:spPr>
          <a:xfrm>
            <a:off x="3048000" y="1205600"/>
            <a:ext cx="6096000" cy="4467120"/>
          </a:xfrm>
          <a:prstGeom prst="rect">
            <a:avLst/>
          </a:prstGeom>
          <a:noFill/>
        </p:spPr>
        <p:txBody>
          <a:bodyPr wrap="square">
            <a:spAutoFit/>
          </a:bodyPr>
          <a:lstStyle/>
          <a:p>
            <a:pPr marL="285750" indent="-228600">
              <a:lnSpc>
                <a:spcPct val="90000"/>
              </a:lnSpc>
              <a:spcAft>
                <a:spcPts val="600"/>
              </a:spcAft>
              <a:buFont typeface="Arial" panose="020B0604020202020204" pitchFamily="34" charset="0"/>
              <a:buChar char="•"/>
            </a:pPr>
            <a:r>
              <a:rPr lang="en-US" sz="1800" dirty="0">
                <a:solidFill>
                  <a:schemeClr val="accent4"/>
                </a:solidFill>
              </a:rPr>
              <a:t>There is a duty of care on the employer to ensure there are adequate arrangements in place to ensure the welfare at work of there employees and this also means their mental welfare.</a:t>
            </a:r>
          </a:p>
          <a:p>
            <a:pPr indent="-228600">
              <a:lnSpc>
                <a:spcPct val="90000"/>
              </a:lnSpc>
              <a:spcAft>
                <a:spcPts val="600"/>
              </a:spcAft>
              <a:buFont typeface="Arial" panose="020B0604020202020204" pitchFamily="34" charset="0"/>
              <a:buChar char="•"/>
            </a:pPr>
            <a:r>
              <a:rPr lang="en-US" sz="1800" i="1" dirty="0">
                <a:solidFill>
                  <a:schemeClr val="accent4"/>
                </a:solidFill>
              </a:rPr>
              <a:t>(Section 2 (e) Health and Safety at Work At 1974 defines the general duties of care of an employer to his staff and paragraph around well-being at work)</a:t>
            </a:r>
          </a:p>
          <a:p>
            <a:pPr marL="285750" indent="-228600">
              <a:lnSpc>
                <a:spcPct val="90000"/>
              </a:lnSpc>
              <a:spcAft>
                <a:spcPts val="600"/>
              </a:spcAft>
              <a:buFont typeface="Arial" panose="020B0604020202020204" pitchFamily="34" charset="0"/>
              <a:buChar char="•"/>
            </a:pPr>
            <a:endParaRPr lang="en-US" sz="1800" dirty="0">
              <a:solidFill>
                <a:schemeClr val="accent4"/>
              </a:solidFill>
            </a:endParaRPr>
          </a:p>
          <a:p>
            <a:pPr marL="285750" indent="-228600">
              <a:lnSpc>
                <a:spcPct val="90000"/>
              </a:lnSpc>
              <a:spcAft>
                <a:spcPts val="600"/>
              </a:spcAft>
              <a:buFont typeface="Arial" panose="020B0604020202020204" pitchFamily="34" charset="0"/>
              <a:buChar char="•"/>
            </a:pPr>
            <a:r>
              <a:rPr lang="en-US" sz="1800" dirty="0">
                <a:solidFill>
                  <a:schemeClr val="accent4"/>
                </a:solidFill>
              </a:rPr>
              <a:t>Recent research has highlighted the problems connected with mental health well-being in the workplace with up to 1 in 3 workers affected in some way and the associated human cost</a:t>
            </a:r>
          </a:p>
          <a:p>
            <a:pPr marL="285750" indent="-228600">
              <a:lnSpc>
                <a:spcPct val="90000"/>
              </a:lnSpc>
              <a:spcAft>
                <a:spcPts val="600"/>
              </a:spcAft>
              <a:buFont typeface="Arial" panose="020B0604020202020204" pitchFamily="34" charset="0"/>
              <a:buChar char="•"/>
            </a:pPr>
            <a:endParaRPr lang="en-US" sz="1800" dirty="0">
              <a:solidFill>
                <a:schemeClr val="accent4"/>
              </a:solidFill>
            </a:endParaRPr>
          </a:p>
          <a:p>
            <a:pPr marL="285750" indent="-228600">
              <a:lnSpc>
                <a:spcPct val="90000"/>
              </a:lnSpc>
              <a:spcAft>
                <a:spcPts val="600"/>
              </a:spcAft>
              <a:buFont typeface="Arial" panose="020B0604020202020204" pitchFamily="34" charset="0"/>
              <a:buChar char="•"/>
            </a:pPr>
            <a:r>
              <a:rPr lang="en-US" sz="1800" dirty="0">
                <a:solidFill>
                  <a:schemeClr val="accent4"/>
                </a:solidFill>
              </a:rPr>
              <a:t>As always there is a financial cost too – the Mental Health Foundation in the UK estimate this to be a massive £225 billion </a:t>
            </a:r>
          </a:p>
        </p:txBody>
      </p:sp>
      <p:sp>
        <p:nvSpPr>
          <p:cNvPr id="4" name="TextBox 3">
            <a:extLst>
              <a:ext uri="{FF2B5EF4-FFF2-40B4-BE49-F238E27FC236}">
                <a16:creationId xmlns:a16="http://schemas.microsoft.com/office/drawing/2014/main" id="{906792AA-69E0-455E-B35B-3431AAC26BB9}"/>
              </a:ext>
            </a:extLst>
          </p:cNvPr>
          <p:cNvSpPr txBox="1"/>
          <p:nvPr/>
        </p:nvSpPr>
        <p:spPr>
          <a:xfrm>
            <a:off x="853440" y="592852"/>
            <a:ext cx="4978400" cy="369332"/>
          </a:xfrm>
          <a:prstGeom prst="rect">
            <a:avLst/>
          </a:prstGeom>
          <a:noFill/>
        </p:spPr>
        <p:txBody>
          <a:bodyPr wrap="square" rtlCol="0">
            <a:spAutoFit/>
          </a:bodyPr>
          <a:lstStyle/>
          <a:p>
            <a:r>
              <a:rPr lang="en-GB" b="1" u="sng" dirty="0">
                <a:solidFill>
                  <a:schemeClr val="accent4"/>
                </a:solidFill>
              </a:rPr>
              <a:t>Why it is so important in the workplace </a:t>
            </a:r>
          </a:p>
        </p:txBody>
      </p:sp>
    </p:spTree>
    <p:extLst>
      <p:ext uri="{BB962C8B-B14F-4D97-AF65-F5344CB8AC3E}">
        <p14:creationId xmlns:p14="http://schemas.microsoft.com/office/powerpoint/2010/main" val="2224171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244D26-5283-41E8-AA54-A819161B9DA6}"/>
              </a:ext>
            </a:extLst>
          </p:cNvPr>
          <p:cNvSpPr txBox="1"/>
          <p:nvPr/>
        </p:nvSpPr>
        <p:spPr>
          <a:xfrm>
            <a:off x="1310640" y="842278"/>
            <a:ext cx="9154160" cy="3046988"/>
          </a:xfrm>
          <a:prstGeom prst="rect">
            <a:avLst/>
          </a:prstGeom>
          <a:noFill/>
        </p:spPr>
        <p:txBody>
          <a:bodyPr wrap="square">
            <a:spAutoFit/>
          </a:bodyPr>
          <a:lstStyle/>
          <a:p>
            <a:r>
              <a:rPr lang="en-GB" sz="2400" i="1" dirty="0">
                <a:solidFill>
                  <a:schemeClr val="accent4"/>
                </a:solidFill>
              </a:rPr>
              <a:t>The workplace is a shared and important environment for us all</a:t>
            </a:r>
          </a:p>
          <a:p>
            <a:r>
              <a:rPr lang="en-GB" sz="2400" i="1" dirty="0">
                <a:solidFill>
                  <a:schemeClr val="accent4"/>
                </a:solidFill>
              </a:rPr>
              <a:t>We don’t know the baggage that people carry and private matters should be kept private </a:t>
            </a:r>
          </a:p>
          <a:p>
            <a:r>
              <a:rPr lang="en-GB" sz="2400" i="1" dirty="0">
                <a:solidFill>
                  <a:schemeClr val="accent4"/>
                </a:solidFill>
              </a:rPr>
              <a:t>However, our actions – or lack of action can have an adverse effect on others – we might not consider this because we don’t know others circumstances</a:t>
            </a:r>
          </a:p>
          <a:p>
            <a:r>
              <a:rPr lang="en-GB" sz="2400" i="1" dirty="0">
                <a:solidFill>
                  <a:schemeClr val="accent4"/>
                </a:solidFill>
              </a:rPr>
              <a:t>We should be aware of this in our workplace as we all carry a shared responsibility</a:t>
            </a:r>
          </a:p>
        </p:txBody>
      </p:sp>
    </p:spTree>
    <p:extLst>
      <p:ext uri="{BB962C8B-B14F-4D97-AF65-F5344CB8AC3E}">
        <p14:creationId xmlns:p14="http://schemas.microsoft.com/office/powerpoint/2010/main" val="1742231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ame of reference blue">
            <a:extLst>
              <a:ext uri="{FF2B5EF4-FFF2-40B4-BE49-F238E27FC236}">
                <a16:creationId xmlns:a16="http://schemas.microsoft.com/office/drawing/2014/main" id="{5A7FABCE-72CE-4AEE-A0A7-1E8A1057808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402" r="1439" b="-14"/>
          <a:stretch/>
        </p:blipFill>
        <p:spPr bwMode="auto">
          <a:xfrm>
            <a:off x="1493520" y="177914"/>
            <a:ext cx="7934960" cy="61252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139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0781B0-A64D-498B-B4E0-78B83BAD45A8}"/>
              </a:ext>
            </a:extLst>
          </p:cNvPr>
          <p:cNvSpPr txBox="1"/>
          <p:nvPr/>
        </p:nvSpPr>
        <p:spPr>
          <a:xfrm>
            <a:off x="1155032" y="1040374"/>
            <a:ext cx="9168063" cy="3416320"/>
          </a:xfrm>
          <a:prstGeom prst="rect">
            <a:avLst/>
          </a:prstGeom>
          <a:noFill/>
        </p:spPr>
        <p:txBody>
          <a:bodyPr wrap="square">
            <a:spAutoFit/>
          </a:bodyPr>
          <a:lstStyle/>
          <a:p>
            <a:r>
              <a:rPr lang="en-GB" dirty="0">
                <a:solidFill>
                  <a:schemeClr val="tx1"/>
                </a:solidFill>
                <a:cs typeface="Century Gothic"/>
              </a:rPr>
              <a:t>Our individual frame of reference is influenced by a range of factors from our upbringing and experience. These include our family situation, education, culture and life experiences. </a:t>
            </a:r>
          </a:p>
          <a:p>
            <a:pPr marL="0" indent="0">
              <a:buNone/>
            </a:pPr>
            <a:r>
              <a:rPr lang="en-GB" dirty="0">
                <a:solidFill>
                  <a:schemeClr val="tx1"/>
                </a:solidFill>
                <a:cs typeface="Century Gothic"/>
              </a:rPr>
              <a:t> </a:t>
            </a:r>
          </a:p>
          <a:p>
            <a:r>
              <a:rPr lang="en-GB" dirty="0">
                <a:solidFill>
                  <a:schemeClr val="tx1"/>
                </a:solidFill>
                <a:cs typeface="Century Gothic"/>
              </a:rPr>
              <a:t>This highlights how stress is subjective, and everyone reacts differently.  Individuals may experience more stress / be less able to cope with stress in the work place based on other events happening outside of work (i.e. if they are experiencing problems in their home life) and based on their past experience i.e. if they have been bullied in the workplace in the past.  The bottom line is - Stress is subjective, everyone's perspective and ability to cope with stress is different and we need to be mindful of this.  Therefore this policy aims to reflect this by developing a range of approaches to address mental health and well-being in a variety of ways. </a:t>
            </a:r>
          </a:p>
          <a:p>
            <a:r>
              <a:rPr lang="en-GB" dirty="0">
                <a:solidFill>
                  <a:schemeClr val="tx1"/>
                </a:solidFill>
                <a:cs typeface="Century Gothic"/>
              </a:rPr>
              <a:t>Our past experiences and vulnerability affect how we cope with stress (the size of our stress bucket). </a:t>
            </a:r>
          </a:p>
        </p:txBody>
      </p:sp>
    </p:spTree>
    <p:extLst>
      <p:ext uri="{BB962C8B-B14F-4D97-AF65-F5344CB8AC3E}">
        <p14:creationId xmlns:p14="http://schemas.microsoft.com/office/powerpoint/2010/main" val="2801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05C282-B580-4F56-844D-8C81999CEBFA}"/>
              </a:ext>
            </a:extLst>
          </p:cNvPr>
          <p:cNvSpPr txBox="1"/>
          <p:nvPr/>
        </p:nvSpPr>
        <p:spPr>
          <a:xfrm>
            <a:off x="1187115" y="1442478"/>
            <a:ext cx="9817769" cy="4801314"/>
          </a:xfrm>
          <a:prstGeom prst="rect">
            <a:avLst/>
          </a:prstGeom>
          <a:noFill/>
        </p:spPr>
        <p:txBody>
          <a:bodyPr wrap="square">
            <a:spAutoFit/>
          </a:bodyPr>
          <a:lstStyle/>
          <a:p>
            <a:r>
              <a:rPr lang="en-GB" sz="1800" b="1" dirty="0">
                <a:solidFill>
                  <a:schemeClr val="accent4"/>
                </a:solidFill>
              </a:rPr>
              <a:t>What causes stress?</a:t>
            </a:r>
          </a:p>
          <a:p>
            <a:r>
              <a:rPr lang="en-GB" sz="1800" dirty="0"/>
              <a:t>There can be a variety of causes of stress. For example, financial problems, difficulties in personal relationships or moving house can all cause stress. Work can also cause stress. The HSE (Health and Safety Executive) has identified the six primary causes of work-related stress to be:</a:t>
            </a:r>
          </a:p>
          <a:p>
            <a:r>
              <a:rPr lang="en-GB" sz="1800" dirty="0"/>
              <a:t>The </a:t>
            </a:r>
            <a:r>
              <a:rPr lang="en-GB" sz="1800" b="1" dirty="0"/>
              <a:t>demands</a:t>
            </a:r>
            <a:r>
              <a:rPr lang="en-GB" sz="1800" dirty="0"/>
              <a:t> of the job - staff can become overloaded if they cannot cope with the amount of work or type of work they are asked to do</a:t>
            </a:r>
          </a:p>
          <a:p>
            <a:r>
              <a:rPr lang="en-GB" sz="1800" dirty="0"/>
              <a:t>Amount of </a:t>
            </a:r>
            <a:r>
              <a:rPr lang="en-GB" sz="1800" b="1" dirty="0"/>
              <a:t>control</a:t>
            </a:r>
            <a:r>
              <a:rPr lang="en-GB" sz="1800" dirty="0"/>
              <a:t> over work - staff can feel disaffected and perform poorly if they have no say over how and when they do their work</a:t>
            </a:r>
          </a:p>
          <a:p>
            <a:r>
              <a:rPr lang="en-GB" sz="1800" b="1" dirty="0"/>
              <a:t>Support</a:t>
            </a:r>
            <a:r>
              <a:rPr lang="en-GB" sz="1800" dirty="0"/>
              <a:t> from managers and colleagues - levels of sickness absence often rise if staff feel they cannot talk to managers about issues troubling them</a:t>
            </a:r>
          </a:p>
          <a:p>
            <a:r>
              <a:rPr lang="en-GB" sz="1800" b="1" dirty="0"/>
              <a:t>Relationships</a:t>
            </a:r>
            <a:r>
              <a:rPr lang="en-GB" sz="1800" dirty="0"/>
              <a:t> at work - a failure to build relationships based on good behaviour and trust can lead to problems related to discipline, grievances and bullying</a:t>
            </a:r>
          </a:p>
          <a:p>
            <a:r>
              <a:rPr lang="en-GB" sz="1800" dirty="0"/>
              <a:t>How a </a:t>
            </a:r>
            <a:r>
              <a:rPr lang="en-GB" sz="1800" b="1" dirty="0"/>
              <a:t>role</a:t>
            </a:r>
            <a:r>
              <a:rPr lang="en-GB" sz="1800" dirty="0"/>
              <a:t> fits within the organisation - staff will feel anxious about their work and the organisation if they don't know what is expected of them and/or understand how their work fits into the objectives of the organisation</a:t>
            </a:r>
          </a:p>
          <a:p>
            <a:r>
              <a:rPr lang="en-GB" sz="1800" b="1" dirty="0"/>
              <a:t>Change</a:t>
            </a:r>
            <a:r>
              <a:rPr lang="en-GB" sz="1800" dirty="0"/>
              <a:t> and how it is managed - change needs to be managed effectively or it can lead to huge uncertainty and insecurity.</a:t>
            </a:r>
          </a:p>
        </p:txBody>
      </p:sp>
      <p:sp>
        <p:nvSpPr>
          <p:cNvPr id="4" name="TextBox 3">
            <a:extLst>
              <a:ext uri="{FF2B5EF4-FFF2-40B4-BE49-F238E27FC236}">
                <a16:creationId xmlns:a16="http://schemas.microsoft.com/office/drawing/2014/main" id="{6F11DC51-FC97-4C7F-96A2-18AEC5183FF4}"/>
              </a:ext>
            </a:extLst>
          </p:cNvPr>
          <p:cNvSpPr txBox="1"/>
          <p:nvPr/>
        </p:nvSpPr>
        <p:spPr>
          <a:xfrm>
            <a:off x="1187115" y="433136"/>
            <a:ext cx="5025189" cy="369332"/>
          </a:xfrm>
          <a:prstGeom prst="rect">
            <a:avLst/>
          </a:prstGeom>
          <a:noFill/>
        </p:spPr>
        <p:txBody>
          <a:bodyPr wrap="square" rtlCol="0">
            <a:spAutoFit/>
          </a:bodyPr>
          <a:lstStyle/>
          <a:p>
            <a:r>
              <a:rPr lang="en-GB" b="1" dirty="0">
                <a:solidFill>
                  <a:schemeClr val="accent4"/>
                </a:solidFill>
              </a:rPr>
              <a:t>Work related stress </a:t>
            </a:r>
          </a:p>
        </p:txBody>
      </p:sp>
    </p:spTree>
    <p:extLst>
      <p:ext uri="{BB962C8B-B14F-4D97-AF65-F5344CB8AC3E}">
        <p14:creationId xmlns:p14="http://schemas.microsoft.com/office/powerpoint/2010/main" val="4099972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7471441-AA5F-4F28-B51C-BCBBAD7BC89B}"/>
              </a:ext>
            </a:extLst>
          </p:cNvPr>
          <p:cNvSpPr txBox="1">
            <a:spLocks/>
          </p:cNvSpPr>
          <p:nvPr/>
        </p:nvSpPr>
        <p:spPr>
          <a:xfrm>
            <a:off x="1300758" y="1576848"/>
            <a:ext cx="7957594" cy="40165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When we worry it can feel like a chain of thoughts and images, which can progress in increasingly catastrophic and unlikely directions. </a:t>
            </a:r>
          </a:p>
          <a:p>
            <a:pPr marL="0" indent="0">
              <a:buFont typeface="Arial" panose="020B0604020202020204" pitchFamily="34" charset="0"/>
              <a:buNone/>
            </a:pPr>
            <a:r>
              <a:rPr lang="en-GB" sz="2000" dirty="0"/>
              <a:t>It is easy for thoughts to get out of hand if we let them. </a:t>
            </a:r>
          </a:p>
          <a:p>
            <a:pPr marL="0" indent="0">
              <a:buFont typeface="Arial" panose="020B0604020202020204" pitchFamily="34" charset="0"/>
              <a:buNone/>
            </a:pPr>
            <a:endParaRPr lang="en-GB" sz="2000" dirty="0"/>
          </a:p>
          <a:p>
            <a:pPr marL="0" indent="0">
              <a:buFont typeface="Arial" panose="020B0604020202020204" pitchFamily="34" charset="0"/>
              <a:buNone/>
            </a:pPr>
            <a:r>
              <a:rPr lang="en-GB" dirty="0">
                <a:solidFill>
                  <a:schemeClr val="accent4"/>
                </a:solidFill>
              </a:rPr>
              <a:t>This is known as the worry chain. </a:t>
            </a:r>
          </a:p>
        </p:txBody>
      </p:sp>
      <p:pic>
        <p:nvPicPr>
          <p:cNvPr id="3" name="Picture 2">
            <a:extLst>
              <a:ext uri="{FF2B5EF4-FFF2-40B4-BE49-F238E27FC236}">
                <a16:creationId xmlns:a16="http://schemas.microsoft.com/office/drawing/2014/main" id="{C9FF8741-2B2D-439F-B9CF-4FB1106527D5}"/>
              </a:ext>
            </a:extLst>
          </p:cNvPr>
          <p:cNvPicPr>
            <a:picLocks noChangeAspect="1"/>
          </p:cNvPicPr>
          <p:nvPr/>
        </p:nvPicPr>
        <p:blipFill rotWithShape="1">
          <a:blip r:embed="rId2"/>
          <a:srcRect l="24435" t="34988" r="25304" b="55751"/>
          <a:stretch/>
        </p:blipFill>
        <p:spPr>
          <a:xfrm>
            <a:off x="1070810" y="4535885"/>
            <a:ext cx="8609118" cy="1057524"/>
          </a:xfrm>
          <a:prstGeom prst="rect">
            <a:avLst/>
          </a:prstGeom>
        </p:spPr>
      </p:pic>
    </p:spTree>
    <p:extLst>
      <p:ext uri="{BB962C8B-B14F-4D97-AF65-F5344CB8AC3E}">
        <p14:creationId xmlns:p14="http://schemas.microsoft.com/office/powerpoint/2010/main" val="2592033013"/>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4483</Words>
  <Application>Microsoft Office PowerPoint</Application>
  <PresentationFormat>Widescreen</PresentationFormat>
  <Paragraphs>199</Paragraphs>
  <Slides>29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Century Gothic</vt:lpstr>
      <vt:lpstr>Gill Sans Nova</vt:lpstr>
      <vt:lpstr>Lato</vt:lpstr>
      <vt:lpstr>Univers</vt:lpstr>
      <vt:lpstr>Wingdings</vt:lpstr>
      <vt:lpstr>GradientVTI</vt:lpstr>
      <vt:lpstr>MENTAL HEALTH AND WELL-BEING Awareness PRESENTATION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AND WELL-BEING AWARNESS PRESENTATION</dc:title>
  <dc:creator>sarah owen</dc:creator>
  <cp:lastModifiedBy>sarah owen</cp:lastModifiedBy>
  <cp:revision>18</cp:revision>
  <dcterms:created xsi:type="dcterms:W3CDTF">2021-11-29T20:07:16Z</dcterms:created>
  <dcterms:modified xsi:type="dcterms:W3CDTF">2024-02-24T09:22:11Z</dcterms:modified>
</cp:coreProperties>
</file>